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5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57.xml" ContentType="application/vnd.openxmlformats-officedocument.presentationml.slide+xml"/>
  <Override PartName="/ppt/slides/slide37.xml" ContentType="application/vnd.openxmlformats-officedocument.presentationml.slide+xml"/>
  <Override PartName="/ppt/slides/slide3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6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103"/>
  </p:notesMasterIdLst>
  <p:handoutMasterIdLst>
    <p:handoutMasterId r:id="rId104"/>
  </p:handoutMasterIdLst>
  <p:sldIdLst>
    <p:sldId id="280" r:id="rId2"/>
    <p:sldId id="268" r:id="rId3"/>
    <p:sldId id="269" r:id="rId4"/>
    <p:sldId id="281" r:id="rId5"/>
    <p:sldId id="352" r:id="rId6"/>
    <p:sldId id="359" r:id="rId7"/>
    <p:sldId id="271" r:id="rId8"/>
    <p:sldId id="272" r:id="rId9"/>
    <p:sldId id="273" r:id="rId10"/>
    <p:sldId id="274" r:id="rId11"/>
    <p:sldId id="356" r:id="rId12"/>
    <p:sldId id="275" r:id="rId13"/>
    <p:sldId id="355" r:id="rId14"/>
    <p:sldId id="276" r:id="rId15"/>
    <p:sldId id="366" r:id="rId16"/>
    <p:sldId id="282" r:id="rId17"/>
    <p:sldId id="367" r:id="rId18"/>
    <p:sldId id="283" r:id="rId19"/>
    <p:sldId id="368" r:id="rId20"/>
    <p:sldId id="369" r:id="rId21"/>
    <p:sldId id="329" r:id="rId22"/>
    <p:sldId id="319" r:id="rId23"/>
    <p:sldId id="370" r:id="rId24"/>
    <p:sldId id="331" r:id="rId25"/>
    <p:sldId id="371" r:id="rId26"/>
    <p:sldId id="330" r:id="rId27"/>
    <p:sldId id="372" r:id="rId28"/>
    <p:sldId id="354" r:id="rId29"/>
    <p:sldId id="332" r:id="rId30"/>
    <p:sldId id="360" r:id="rId31"/>
    <p:sldId id="333" r:id="rId32"/>
    <p:sldId id="334" r:id="rId33"/>
    <p:sldId id="284" r:id="rId34"/>
    <p:sldId id="357" r:id="rId35"/>
    <p:sldId id="335" r:id="rId36"/>
    <p:sldId id="336" r:id="rId37"/>
    <p:sldId id="285" r:id="rId38"/>
    <p:sldId id="337" r:id="rId39"/>
    <p:sldId id="338" r:id="rId40"/>
    <p:sldId id="339" r:id="rId41"/>
    <p:sldId id="340" r:id="rId42"/>
    <p:sldId id="341" r:id="rId43"/>
    <p:sldId id="361" r:id="rId44"/>
    <p:sldId id="286" r:id="rId45"/>
    <p:sldId id="287" r:id="rId46"/>
    <p:sldId id="288" r:id="rId47"/>
    <p:sldId id="358" r:id="rId48"/>
    <p:sldId id="289" r:id="rId49"/>
    <p:sldId id="342" r:id="rId50"/>
    <p:sldId id="290" r:id="rId51"/>
    <p:sldId id="362" r:id="rId52"/>
    <p:sldId id="292" r:id="rId53"/>
    <p:sldId id="291" r:id="rId54"/>
    <p:sldId id="293" r:id="rId55"/>
    <p:sldId id="373" r:id="rId56"/>
    <p:sldId id="294" r:id="rId57"/>
    <p:sldId id="374" r:id="rId58"/>
    <p:sldId id="295" r:id="rId59"/>
    <p:sldId id="296" r:id="rId60"/>
    <p:sldId id="297" r:id="rId61"/>
    <p:sldId id="375" r:id="rId62"/>
    <p:sldId id="298" r:id="rId63"/>
    <p:sldId id="299" r:id="rId64"/>
    <p:sldId id="300" r:id="rId65"/>
    <p:sldId id="376" r:id="rId66"/>
    <p:sldId id="301" r:id="rId67"/>
    <p:sldId id="363" r:id="rId68"/>
    <p:sldId id="302" r:id="rId69"/>
    <p:sldId id="303" r:id="rId70"/>
    <p:sldId id="306" r:id="rId71"/>
    <p:sldId id="304" r:id="rId72"/>
    <p:sldId id="343" r:id="rId73"/>
    <p:sldId id="305" r:id="rId74"/>
    <p:sldId id="307" r:id="rId75"/>
    <p:sldId id="377" r:id="rId76"/>
    <p:sldId id="308" r:id="rId77"/>
    <p:sldId id="309" r:id="rId78"/>
    <p:sldId id="310" r:id="rId79"/>
    <p:sldId id="311" r:id="rId80"/>
    <p:sldId id="312" r:id="rId81"/>
    <p:sldId id="364" r:id="rId82"/>
    <p:sldId id="313" r:id="rId83"/>
    <p:sldId id="314" r:id="rId84"/>
    <p:sldId id="315" r:id="rId85"/>
    <p:sldId id="378" r:id="rId86"/>
    <p:sldId id="316" r:id="rId87"/>
    <p:sldId id="351" r:id="rId88"/>
    <p:sldId id="317" r:id="rId89"/>
    <p:sldId id="379" r:id="rId90"/>
    <p:sldId id="318" r:id="rId91"/>
    <p:sldId id="380" r:id="rId92"/>
    <p:sldId id="320" r:id="rId93"/>
    <p:sldId id="321" r:id="rId94"/>
    <p:sldId id="322" r:id="rId95"/>
    <p:sldId id="381" r:id="rId96"/>
    <p:sldId id="326" r:id="rId97"/>
    <p:sldId id="327" r:id="rId98"/>
    <p:sldId id="365" r:id="rId99"/>
    <p:sldId id="328" r:id="rId100"/>
    <p:sldId id="353" r:id="rId101"/>
    <p:sldId id="350" r:id="rId102"/>
  </p:sldIdLst>
  <p:sldSz cx="9144000" cy="5143500" type="screen16x9"/>
  <p:notesSz cx="6858000" cy="9144000"/>
  <p:embeddedFontLst>
    <p:embeddedFont>
      <p:font typeface="Cutive Mono" panose="020B0604020202020204" charset="0"/>
      <p:regular r:id="rId105"/>
    </p:embeddedFont>
    <p:embeddedFont>
      <p:font typeface="Open Sans" panose="020B0606030504020204" pitchFamily="34" charset="0"/>
      <p:regular r:id="rId106"/>
      <p:bold r:id="rId107"/>
      <p:italic r:id="rId108"/>
      <p:boldItalic r:id="rId109"/>
    </p:embeddedFont>
    <p:embeddedFont>
      <p:font typeface="Open Sans SemiBold" panose="020B0706030804020204" pitchFamily="34" charset="0"/>
      <p:bold r:id="rId110"/>
      <p:boldItalic r:id="rId111"/>
    </p:embeddedFont>
    <p:embeddedFont>
      <p:font typeface="Roboto Mono" pitchFamily="2" charset="0"/>
      <p:regular r:id="rId112"/>
      <p:bold r:id="rId113"/>
      <p:italic r:id="rId114"/>
      <p:boldItalic r:id="rId1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45F"/>
    <a:srgbClr val="007C9E"/>
    <a:srgbClr val="B1B7BC"/>
    <a:srgbClr val="004D71"/>
    <a:srgbClr val="1B3764"/>
    <a:srgbClr val="0090B9"/>
    <a:srgbClr val="ED1C24"/>
    <a:srgbClr val="F5A81C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588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0.fntdata"/><Relationship Id="rId119" Type="http://schemas.openxmlformats.org/officeDocument/2006/relationships/tableStyles" Target="tableStyle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120" Type="http://schemas.openxmlformats.org/officeDocument/2006/relationships/customXml" Target="../customXml/item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ustomXml" Target="../customXml/item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402020202020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>
                <a:latin typeface="Open Sans" panose="020B0604020202020204" charset="0"/>
              </a:rPr>
              <a:t>3/15/2019</a:t>
            </a:fld>
            <a:endParaRPr lang="en-US" dirty="0">
              <a:latin typeface="Open Sans" panose="020B060402020202020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402020202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>
                <a:latin typeface="Open Sans" panose="020B0604020202020204" charset="0"/>
              </a:rPr>
              <a:t>‹#›</a:t>
            </a:fld>
            <a:endParaRPr lang="en-US" dirty="0">
              <a:latin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 charset="0"/>
              </a:defRPr>
            </a:lvl1pPr>
          </a:lstStyle>
          <a:p>
            <a:fld id="{36AAE85D-3A3F-7B46-A18E-DF160D9D2CC7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 charset="0"/>
              </a:defRPr>
            </a:lvl1pPr>
          </a:lstStyle>
          <a:p>
            <a:fld id="{F0DDA35F-9E58-5D40-92C1-D8C7631003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Open Sans" panose="020B060402020202020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Open Sans" panose="020B060402020202020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Open Sans" panose="020B060402020202020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Open Sans" panose="020B060402020202020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Open Sans" panose="020B060402020202020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1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0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7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552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98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83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20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66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8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25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40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6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504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65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18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65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58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048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6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2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5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755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4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1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7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812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Create Partitions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 Logical Volumes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Mount File Systems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Manage File Systems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Navigate the Linux Directory Structure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Troubleshoot Storage Issues</a:t>
            </a:r>
          </a:p>
        </p:txBody>
      </p:sp>
    </p:spTree>
    <p:extLst>
      <p:ext uri="{BB962C8B-B14F-4D97-AF65-F5344CB8AC3E}">
        <p14:creationId xmlns:p14="http://schemas.microsoft.com/office/powerpoint/2010/main" val="1132366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11B18-5259-4D27-98EC-0C98887A6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section of a storage drive that logically acts as a separate drive.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6A7B90-9B87-4F27-A599-A37D49E9D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you to convert large drive into smaller chunks.</a:t>
            </a:r>
          </a:p>
          <a:p>
            <a:pPr lvl="1"/>
            <a:r>
              <a:rPr lang="en-US" dirty="0"/>
              <a:t>Better organization of information.</a:t>
            </a:r>
          </a:p>
          <a:p>
            <a:r>
              <a:rPr lang="en-US" dirty="0"/>
              <a:t>Must be formatted and assigned a file system first.</a:t>
            </a:r>
          </a:p>
          <a:p>
            <a:r>
              <a:rPr lang="en-US" dirty="0"/>
              <a:t>Identified using partition table.</a:t>
            </a:r>
          </a:p>
          <a:p>
            <a:r>
              <a:rPr lang="en-US" dirty="0"/>
              <a:t>Size of partition can vary, but cannot exceed total drive size.</a:t>
            </a:r>
          </a:p>
          <a:p>
            <a:r>
              <a:rPr lang="en-US" dirty="0"/>
              <a:t>Most OSes support partitioning.</a:t>
            </a:r>
          </a:p>
          <a:p>
            <a:r>
              <a:rPr lang="en-US" dirty="0"/>
              <a:t>Different types of data can be stored in separate locations.</a:t>
            </a:r>
          </a:p>
          <a:p>
            <a:pPr lvl="1"/>
            <a:r>
              <a:rPr lang="en-US" dirty="0"/>
              <a:t>Example: Separate system files from user-accessible files.</a:t>
            </a:r>
          </a:p>
        </p:txBody>
      </p:sp>
    </p:spTree>
    <p:extLst>
      <p:ext uri="{BB962C8B-B14F-4D97-AF65-F5344CB8AC3E}">
        <p14:creationId xmlns:p14="http://schemas.microsoft.com/office/powerpoint/2010/main" val="27427454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702A90-FC8D-42E7-AF57-A0FCF7365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files on data backup volume were created by [user name]</a:t>
            </a:r>
          </a:p>
          <a:p>
            <a:r>
              <a:rPr lang="en-US" dirty="0"/>
              <a:t>You want to limit storage space usage for this user.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Block (soft)=10000</a:t>
            </a:r>
          </a:p>
          <a:p>
            <a:pPr lvl="1"/>
            <a:r>
              <a:rPr lang="en-US" dirty="0"/>
              <a:t>Block (hard)=15000</a:t>
            </a:r>
          </a:p>
          <a:p>
            <a:pPr lvl="1"/>
            <a:r>
              <a:rPr lang="en-US" dirty="0"/>
              <a:t>Inode (soft)=500</a:t>
            </a:r>
          </a:p>
          <a:p>
            <a:pPr lvl="1"/>
            <a:r>
              <a:rPr lang="en-US" dirty="0"/>
              <a:t>Inode (hard)=700</a:t>
            </a:r>
          </a:p>
          <a:p>
            <a:r>
              <a:rPr lang="en-US" dirty="0"/>
              <a:t>Will help prevent issues related to storage.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186980-9A36-4DED-8194-B47CF111C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Storage Quotas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61FB3-C5E4-45AE-B5F5-AEFCBD101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39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 you or would you prefer to work with standard partitions or logical volumes? Why?</a:t>
            </a:r>
          </a:p>
          <a:p>
            <a:r>
              <a:rPr lang="en-US" dirty="0"/>
              <a:t>What file system types have you worked with? What advantages and disadvantages have you encountered with each?</a:t>
            </a:r>
            <a:endParaRPr lang="en-US" dirty="0">
              <a:solidFill>
                <a:srgbClr val="4554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7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F188-91CC-D543-A4ED-833AD1148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Partitions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7B0FD-1731-C043-9A70-1F6D3CB90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2585" y="5556902"/>
            <a:ext cx="261937" cy="205383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FA391-1C84-4BE8-A916-FD19D5D9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55" y="1509730"/>
            <a:ext cx="7271090" cy="212404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4DEC27F-5C96-475D-A43C-792264DF8E57}"/>
              </a:ext>
            </a:extLst>
          </p:cNvPr>
          <p:cNvSpPr txBox="1">
            <a:spLocks/>
          </p:cNvSpPr>
          <p:nvPr/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675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04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Partitions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2FAF4641-2299-4252-983E-B6A11FC26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415156"/>
              </p:ext>
            </p:extLst>
          </p:nvPr>
        </p:nvGraphicFramePr>
        <p:xfrm>
          <a:off x="950210" y="1406190"/>
          <a:ext cx="7239000" cy="2331119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File System 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Primary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Can contain one file system or logical drive.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Swap and boot are usually primary partitions.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Extended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Can contain several file systems (logical drives).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Only one, but can be further subdivided.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Has separate partition table.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Logical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Part of physical drive that acts as a separate drive.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Created within extended partition.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No limit, but 12 max is advisable.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96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F96E-15BF-4651-9B4A-23B3EEFF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54587-5A7D-45FB-9F60-A8F991420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partition on the storage device that is used when the system runs out of physical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C42F7-E926-4D66-87B7-94B647467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251E50-852D-4B17-8CEF-48A41240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pushes unused files from RAM to swap space.</a:t>
            </a:r>
          </a:p>
          <a:p>
            <a:r>
              <a:rPr lang="en-US" dirty="0"/>
              <a:t>Usually twice the physical RAM size.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14D2CC-356E-40F0-84B5-6980D40B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28" y="2571750"/>
            <a:ext cx="5447345" cy="18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1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fdisk</a:t>
            </a:r>
            <a:r>
              <a:rPr lang="en-US" dirty="0"/>
              <a:t> Utility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create, modify, and delete partitions.</a:t>
            </a:r>
          </a:p>
          <a:p>
            <a:r>
              <a:rPr lang="en-US" dirty="0"/>
              <a:t>You can create new partition table or modify existing one.</a:t>
            </a:r>
          </a:p>
          <a:p>
            <a:r>
              <a:rPr lang="en-US" dirty="0"/>
              <a:t>Understands DOS and Linux partition tables.</a:t>
            </a:r>
          </a:p>
          <a:p>
            <a:r>
              <a:rPr lang="en-US" dirty="0"/>
              <a:t>Enables you to specify partition size.</a:t>
            </a:r>
          </a:p>
        </p:txBody>
      </p:sp>
    </p:spTree>
    <p:extLst>
      <p:ext uri="{BB962C8B-B14F-4D97-AF65-F5344CB8AC3E}">
        <p14:creationId xmlns:p14="http://schemas.microsoft.com/office/powerpoint/2010/main" val="1182369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EEEFE4-F37E-4B2E-88A4-0226B8F2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fdisk</a:t>
            </a:r>
            <a:r>
              <a:rPr lang="en-US" dirty="0"/>
              <a:t> Utility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05B384-5E02-4D8D-9574-A8200F2B4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0E413-A471-4AEE-A9BA-50E66C11F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486" y="1097397"/>
            <a:ext cx="6579029" cy="31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1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fdisk</a:t>
            </a:r>
            <a:r>
              <a:rPr lang="en-US" dirty="0"/>
              <a:t> Menu Options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8528B132-AB4D-46EB-8417-39038C0B8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144621"/>
              </p:ext>
            </p:extLst>
          </p:nvPr>
        </p:nvGraphicFramePr>
        <p:xfrm>
          <a:off x="1903998" y="1339113"/>
          <a:ext cx="5336005" cy="2465274"/>
        </p:xfrm>
        <a:graphic>
          <a:graphicData uri="http://schemas.openxmlformats.org/drawingml/2006/table">
            <a:tbl>
              <a:tblPr/>
              <a:tblGrid>
                <a:gridCol w="1235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Create a new partition.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Remove a partition.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List existing partitions.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Write changes to drive and exit utility.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018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Cancel changes made and exit utility.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951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43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4858-3876-4619-9326-B51589A9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fdisk</a:t>
            </a:r>
            <a:r>
              <a:rPr lang="en-US" dirty="0"/>
              <a:t> Menu Options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1482C-F04A-4835-A29B-A2A51D49B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45E79C-83C5-444D-A9A1-2846B3F35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20" y="802003"/>
            <a:ext cx="6417761" cy="35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80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Parted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CAF137-213B-4F61-922A-1BDD77283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utility used to manage partitions.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88286B-1DA0-48E2-A01B-B5A34C7B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when creating partitions on new drives.</a:t>
            </a:r>
          </a:p>
          <a:p>
            <a:r>
              <a:rPr lang="en-US" dirty="0"/>
              <a:t>Can create, destroy, and resize partitions.</a:t>
            </a:r>
          </a:p>
          <a:p>
            <a:r>
              <a:rPr lang="en-US" dirty="0"/>
              <a:t>Run by issuing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parted</a:t>
            </a:r>
            <a:r>
              <a:rPr lang="en-US" dirty="0"/>
              <a:t> command.</a:t>
            </a:r>
          </a:p>
          <a:p>
            <a:r>
              <a:rPr lang="en-US" dirty="0"/>
              <a:t>Includes menu-driven interactive mode.</a:t>
            </a:r>
          </a:p>
        </p:txBody>
      </p:sp>
    </p:spTree>
    <p:extLst>
      <p:ext uri="{BB962C8B-B14F-4D97-AF65-F5344CB8AC3E}">
        <p14:creationId xmlns:p14="http://schemas.microsoft.com/office/powerpoint/2010/main" val="381188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BDE883-36BE-400A-A048-0D81BE22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Parted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BFD92-BACD-412E-91DC-0101D10CF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D67E0-5892-4664-B0B8-CA6DD487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71" y="1009166"/>
            <a:ext cx="7026259" cy="34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3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0CE7B3-3041-40C4-ADA0-7AA40ADA3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physical component that can record data and hold it persistently.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8C1BF1-A4CC-42BA-95C8-772E71D3E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types supported by Linux:</a:t>
            </a:r>
          </a:p>
          <a:p>
            <a:pPr lvl="1"/>
            <a:r>
              <a:rPr lang="en-US" dirty="0"/>
              <a:t>HDDs</a:t>
            </a:r>
          </a:p>
          <a:p>
            <a:pPr lvl="1"/>
            <a:r>
              <a:rPr lang="en-US" dirty="0"/>
              <a:t>SSDs</a:t>
            </a:r>
          </a:p>
          <a:p>
            <a:pPr lvl="1"/>
            <a:r>
              <a:rPr lang="en-US" dirty="0"/>
              <a:t>USB thumb drives</a:t>
            </a:r>
          </a:p>
          <a:p>
            <a:pPr lvl="1"/>
            <a:r>
              <a:rPr lang="en-US" dirty="0"/>
              <a:t>External storage drives</a:t>
            </a:r>
          </a:p>
          <a:p>
            <a:pPr lvl="1"/>
            <a:r>
              <a:rPr lang="en-US" dirty="0"/>
              <a:t>Legacy storage drives</a:t>
            </a:r>
          </a:p>
        </p:txBody>
      </p:sp>
    </p:spTree>
    <p:extLst>
      <p:ext uri="{BB962C8B-B14F-4D97-AF65-F5344CB8AC3E}">
        <p14:creationId xmlns:p14="http://schemas.microsoft.com/office/powerpoint/2010/main" val="2979087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D3C5-282A-4C71-8345-668502BB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Parted Menu Options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D53A3-4D52-4F5E-B910-56B773000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CAD766-D2B5-432B-8C43-6496BD87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34" y="793220"/>
            <a:ext cx="6442532" cy="35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13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50DAEA-30C3-4B7E-8FDF-60790F96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Parted Menu Options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01CD89-BEB4-455C-B4AC-EA3608C4D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BFAC9A3C-FB26-499D-A779-4EE14FDE9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946387"/>
              </p:ext>
            </p:extLst>
          </p:nvPr>
        </p:nvGraphicFramePr>
        <p:xfrm>
          <a:off x="1903998" y="1266923"/>
          <a:ext cx="5336005" cy="2876153"/>
        </p:xfrm>
        <a:graphic>
          <a:graphicData uri="http://schemas.openxmlformats.org/drawingml/2006/table">
            <a:tbl>
              <a:tblPr/>
              <a:tblGrid>
                <a:gridCol w="1235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select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Choose which device/partition to modify.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mkpart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Create partition with specified file system type.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print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List partition table.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resizepart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Modify end position of partition.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018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rm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Delete partition.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951848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quit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Exit utility.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39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04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partprobe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Updates kernel with changes to partition table.</a:t>
            </a:r>
          </a:p>
          <a:p>
            <a:r>
              <a:rPr lang="en-US" dirty="0"/>
              <a:t>Checks table first, then updates kernel if it finds any changes.</a:t>
            </a:r>
          </a:p>
          <a:p>
            <a:r>
              <a:rPr lang="en-US" dirty="0"/>
              <a:t>Kernel needs to reference partition table for new partitions.</a:t>
            </a:r>
          </a:p>
          <a:p>
            <a:pPr lvl="1"/>
            <a:r>
              <a:rPr lang="en-US" dirty="0"/>
              <a:t>Can't add file system to new partition otherwise.</a:t>
            </a:r>
          </a:p>
          <a:p>
            <a:pPr lvl="1"/>
            <a:r>
              <a:rPr lang="en-US" dirty="0"/>
              <a:t>Might get partition table error during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fdisk</a:t>
            </a:r>
            <a:r>
              <a:rPr lang="en-US" dirty="0"/>
              <a:t> operation.</a:t>
            </a:r>
          </a:p>
          <a:p>
            <a:r>
              <a:rPr lang="en-US" dirty="0"/>
              <a:t>You can reboot to update the table.</a:t>
            </a:r>
          </a:p>
          <a:p>
            <a:r>
              <a:rPr lang="en-US" dirty="0"/>
              <a:t>Or, use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partprobe</a:t>
            </a:r>
            <a:r>
              <a:rPr lang="en-US" dirty="0"/>
              <a:t> to update it without a reboot.</a:t>
            </a:r>
          </a:p>
          <a:p>
            <a:r>
              <a:rPr lang="en-US" dirty="0"/>
              <a:t>Comes with GNU parted.</a:t>
            </a:r>
          </a:p>
        </p:txBody>
      </p:sp>
    </p:spTree>
    <p:extLst>
      <p:ext uri="{BB962C8B-B14F-4D97-AF65-F5344CB8AC3E}">
        <p14:creationId xmlns:p14="http://schemas.microsoft.com/office/powerpoint/2010/main" val="830555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96744-5072-4C6B-9B47-E1AA69DE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partprobe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0664C-0A0C-4D07-B2E2-BEA3787FC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0F758-EFF5-4EC4-BE9D-7F10A059C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845" y="825304"/>
            <a:ext cx="6326311" cy="34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18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mkfs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build a Linux file system on a device/partition.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3D609089-DDEA-4DD0-B9BD-0559AB541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16961"/>
              </p:ext>
            </p:extLst>
          </p:nvPr>
        </p:nvGraphicFramePr>
        <p:xfrm>
          <a:off x="1050759" y="1588566"/>
          <a:ext cx="7042483" cy="2876153"/>
        </p:xfrm>
        <a:graphic>
          <a:graphicData uri="http://schemas.openxmlformats.org/drawingml/2006/table">
            <a:tbl>
              <a:tblPr/>
              <a:tblGrid>
                <a:gridCol w="159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6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-v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Produce verbose output.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-V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Produce verbose output including file system-specific commands.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-t {fstype}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Specify type of file system to build.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fs-options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Pass file system-specific options to builder.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018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-c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Check device for bad blocks before building.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951848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-l {file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Read list of bad blocks from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8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212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425B-0D94-43C6-8946-B9BA7EFA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mkfs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82A7F-2031-4422-82E0-285C17E1D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650F1-7E3A-4375-8567-E708344A7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0" y="1049271"/>
            <a:ext cx="6794361" cy="329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7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fstab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Configuration file that stores device, partition, and mount info.</a:t>
            </a:r>
          </a:p>
          <a:p>
            <a:r>
              <a:rPr lang="en-US" sz="1600" dirty="0"/>
              <a:t>Located in </a:t>
            </a:r>
            <a:r>
              <a:rPr lang="en-US" sz="1600" dirty="0">
                <a:latin typeface="Cutive Mono" panose="020B0604020202020204" charset="0"/>
                <a:ea typeface="Roboto Mono" panose="020B0604020202020204" charset="0"/>
              </a:rPr>
              <a:t>/etc</a:t>
            </a:r>
            <a:r>
              <a:rPr lang="en-US" sz="1600" dirty="0"/>
              <a:t> directory.</a:t>
            </a:r>
          </a:p>
          <a:p>
            <a:r>
              <a:rPr lang="en-US" sz="1600" dirty="0"/>
              <a:t>Only root can edit.</a:t>
            </a:r>
          </a:p>
          <a:p>
            <a:r>
              <a:rPr lang="en-US" sz="1600" dirty="0"/>
              <a:t>Consists of one line for each file system.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FA674638-DAC4-4745-B8CB-28C9A8A2F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6187"/>
              </p:ext>
            </p:extLst>
          </p:nvPr>
        </p:nvGraphicFramePr>
        <p:xfrm>
          <a:off x="1495926" y="2268579"/>
          <a:ext cx="6152148" cy="2445394"/>
        </p:xfrm>
        <a:graphic>
          <a:graphicData uri="http://schemas.openxmlformats.org/drawingml/2006/table">
            <a:tbl>
              <a:tblPr/>
              <a:tblGrid>
                <a:gridCol w="194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1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34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Field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34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Device/partition 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Name of device/file system to mount.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34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Default mount point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Where to mount file system.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34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File system 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Type of file system used by device/partition.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3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Mount options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Values activated when file system is mounted.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50769"/>
                  </a:ext>
                </a:extLst>
              </a:tr>
              <a:tr h="3493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dump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 options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Indicates if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dump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 should back up file system.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54207"/>
                  </a:ext>
                </a:extLst>
              </a:tr>
              <a:tr h="3493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fsck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 options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Order in which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fsck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 should check file system.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504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753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ED9715-A3BD-436E-9A25-ACCF0558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fstab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834EA-6ACF-40A5-B7D9-A0F54285D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7E1CE-AE7B-4AAF-958C-23F195F58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23" y="998899"/>
            <a:ext cx="6558754" cy="36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99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AA10-E628-4C5E-8984-A412079FD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Storage Device Setup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C9797-E089-4246-AD2C-AFAB651DD1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0E6D-6EE8-46D6-9E9D-EB49FB6F9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Partition the storage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Format the partition with a file system.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partition to the </a:t>
            </a:r>
            <a:r>
              <a:rPr lang="en-US" dirty="0">
                <a:latin typeface="Cutive Mono" panose="020B0604020202020204" charset="0"/>
              </a:rPr>
              <a:t>fstab</a:t>
            </a:r>
            <a:r>
              <a:rPr lang="en-US" dirty="0"/>
              <a:t> file so it is configured on boot.</a:t>
            </a:r>
          </a:p>
        </p:txBody>
      </p:sp>
    </p:spTree>
    <p:extLst>
      <p:ext uri="{BB962C8B-B14F-4D97-AF65-F5344CB8AC3E}">
        <p14:creationId xmlns:p14="http://schemas.microsoft.com/office/powerpoint/2010/main" val="1112666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/dev/</a:t>
            </a:r>
            <a:r>
              <a:rPr lang="en-US" dirty="0"/>
              <a:t> Directory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files that represent and support attached devices.</a:t>
            </a:r>
          </a:p>
          <a:p>
            <a:r>
              <a:rPr lang="en-US" dirty="0"/>
              <a:t>Linux uses naming conventions for system to easily locate devices.</a:t>
            </a:r>
          </a:p>
          <a:p>
            <a:r>
              <a:rPr lang="en-US" dirty="0"/>
              <a:t>Naming convention usually consists of three parts.</a:t>
            </a:r>
          </a:p>
          <a:p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/dev/sda1</a:t>
            </a:r>
          </a:p>
          <a:p>
            <a:pPr lvl="1"/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sd</a:t>
            </a:r>
            <a:r>
              <a:rPr lang="en-US" dirty="0"/>
              <a:t> refers to type of controller (in this case, SCSI/SATA).</a:t>
            </a:r>
          </a:p>
          <a:p>
            <a:pPr lvl="1"/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a</a:t>
            </a:r>
            <a:r>
              <a:rPr lang="en-US" dirty="0"/>
              <a:t> refers to first whole drive.</a:t>
            </a:r>
          </a:p>
          <a:p>
            <a:pPr lvl="1"/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1</a:t>
            </a:r>
            <a:r>
              <a:rPr lang="en-US" dirty="0"/>
              <a:t> refers to first partition on drive.</a:t>
            </a:r>
          </a:p>
          <a:p>
            <a:r>
              <a:rPr lang="en-US" dirty="0"/>
              <a:t>You'll use this naming convention when managing drives/partitions.</a:t>
            </a:r>
          </a:p>
        </p:txBody>
      </p:sp>
    </p:spTree>
    <p:extLst>
      <p:ext uri="{BB962C8B-B14F-4D97-AF65-F5344CB8AC3E}">
        <p14:creationId xmlns:p14="http://schemas.microsoft.com/office/powerpoint/2010/main" val="417365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19DC38-E5D4-4EF6-88FA-B7617396BA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data structure used by an operating system to store, retrieve, organize, and manage files/directories on storage devices.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C8B024-982D-4574-A0A9-58EC468C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Maintains info such as:</a:t>
            </a:r>
          </a:p>
          <a:p>
            <a:pPr lvl="1"/>
            <a:r>
              <a:rPr lang="en-US" sz="1400" dirty="0"/>
              <a:t>File creation/modification date.</a:t>
            </a:r>
          </a:p>
          <a:p>
            <a:pPr lvl="1"/>
            <a:r>
              <a:rPr lang="en-US" sz="1400" dirty="0"/>
              <a:t>Size of files.</a:t>
            </a:r>
          </a:p>
          <a:p>
            <a:pPr lvl="1"/>
            <a:r>
              <a:rPr lang="en-US" sz="1400" dirty="0"/>
              <a:t>Type of files.</a:t>
            </a:r>
          </a:p>
          <a:p>
            <a:pPr lvl="1"/>
            <a:r>
              <a:rPr lang="en-US" sz="1400" dirty="0"/>
              <a:t>File permissions.</a:t>
            </a:r>
          </a:p>
          <a:p>
            <a:r>
              <a:rPr lang="en-US" sz="1600" dirty="0"/>
              <a:t>Provides a structure for data storage.</a:t>
            </a:r>
          </a:p>
          <a:p>
            <a:r>
              <a:rPr lang="en-US" sz="1600" dirty="0"/>
              <a:t>Doesn't interpret data; leaves that to programs.</a:t>
            </a:r>
          </a:p>
          <a:p>
            <a:r>
              <a:rPr lang="en-US" sz="1600" dirty="0"/>
              <a:t>Vary depending on purpose, type of info stored, how to store data, security, etc.</a:t>
            </a:r>
          </a:p>
        </p:txBody>
      </p:sp>
    </p:spTree>
    <p:extLst>
      <p:ext uri="{BB962C8B-B14F-4D97-AF65-F5344CB8AC3E}">
        <p14:creationId xmlns:p14="http://schemas.microsoft.com/office/powerpoint/2010/main" val="1690432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4C701-A011-423F-9282-C5C2566A1D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Partitions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AC9BF-D23C-4A0D-AD2A-3D84051F2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8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7DB5-CE31-4CE7-98B4-5FB75D493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Develetech is concerned about losing data.</a:t>
            </a:r>
          </a:p>
          <a:p>
            <a:r>
              <a:rPr lang="en-US" dirty="0"/>
              <a:t>You'll create partitions for backups:</a:t>
            </a:r>
          </a:p>
          <a:p>
            <a:pPr lvl="1"/>
            <a:r>
              <a:rPr lang="en-US" dirty="0"/>
              <a:t>System files (XFS).</a:t>
            </a:r>
          </a:p>
          <a:p>
            <a:pPr lvl="1"/>
            <a:r>
              <a:rPr lang="en-US" dirty="0"/>
              <a:t>Business files/user data (ext4).</a:t>
            </a:r>
          </a:p>
          <a:p>
            <a:r>
              <a:rPr lang="en-US" dirty="0"/>
              <a:t>You'll just create them for now.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307489-3EC1-461B-AA96-5069A614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Creating Partitions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20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Mapping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B10E4B-83BC-4086-B782-0CF9FCDD5E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process of abstracting physical storage devices into virtual storage devices.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9247A7-F3A3-43D4-B65D-24638558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mapper creates virtual device.</a:t>
            </a:r>
          </a:p>
          <a:p>
            <a:r>
              <a:rPr lang="en-US" dirty="0"/>
              <a:t>Passes data from virtual device to one or more physical devices.</a:t>
            </a:r>
          </a:p>
          <a:p>
            <a:r>
              <a:rPr lang="en-US" dirty="0"/>
              <a:t>Several apps leverage device mapper.</a:t>
            </a:r>
          </a:p>
          <a:p>
            <a:pPr lvl="1"/>
            <a:r>
              <a:rPr lang="en-US" dirty="0"/>
              <a:t>Volume encryption/integrity checking apps.</a:t>
            </a:r>
          </a:p>
          <a:p>
            <a:pPr lvl="1"/>
            <a:r>
              <a:rPr lang="en-US" dirty="0"/>
              <a:t>Act upon data transmitted between physical and virtual devices.</a:t>
            </a:r>
          </a:p>
        </p:txBody>
      </p:sp>
    </p:spTree>
    <p:extLst>
      <p:ext uri="{BB962C8B-B14F-4D97-AF65-F5344CB8AC3E}">
        <p14:creationId xmlns:p14="http://schemas.microsoft.com/office/powerpoint/2010/main" val="2409969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Volume Manager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5A3A52-6F24-413F-939E-8DA3AE5D47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that maps physical devices and partitions to logical volumes.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FC6F90-F416-4A31-859C-42BABA4A5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Leverages device mapper.</a:t>
            </a:r>
          </a:p>
          <a:p>
            <a:r>
              <a:rPr lang="en-US" dirty="0"/>
              <a:t>Maps physical devices to containers called volume groups.</a:t>
            </a:r>
          </a:p>
          <a:p>
            <a:r>
              <a:rPr lang="en-US" dirty="0"/>
              <a:t>Volume groups contain one or more logical volumes.</a:t>
            </a:r>
          </a:p>
          <a:p>
            <a:r>
              <a:rPr lang="en-US" dirty="0"/>
              <a:t>Logical volumes are the endpoints that system/user/apps work with.</a:t>
            </a:r>
          </a:p>
          <a:p>
            <a:r>
              <a:rPr lang="en-US" dirty="0"/>
              <a:t>Many distros support LVM.</a:t>
            </a:r>
          </a:p>
        </p:txBody>
      </p:sp>
    </p:spTree>
    <p:extLst>
      <p:ext uri="{BB962C8B-B14F-4D97-AF65-F5344CB8AC3E}">
        <p14:creationId xmlns:p14="http://schemas.microsoft.com/office/powerpoint/2010/main" val="3070578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E7AA-EB9B-8743-A2D2-3D288AA46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Volume Manager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82813-F648-2545-AAE4-D779F7898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28B847-FB68-4C84-808A-A9C6B9226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95" y="883154"/>
            <a:ext cx="5341271" cy="358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82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9A0809-1500-4D0D-932E-8C4EFE4C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LVM Advantages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2C644-8476-477A-8B3E-6AF6CD50E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0F32FE-452C-4E75-A3CC-50E3A95F3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Compared to physical partition management:</a:t>
            </a:r>
          </a:p>
          <a:p>
            <a:pPr lvl="1"/>
            <a:r>
              <a:rPr lang="en-US" dirty="0"/>
              <a:t>You can dynamically manage volumes without having to reboot.</a:t>
            </a:r>
          </a:p>
          <a:p>
            <a:pPr lvl="1"/>
            <a:r>
              <a:rPr lang="en-US" dirty="0"/>
              <a:t>Day-to-day volume management is easier.</a:t>
            </a:r>
          </a:p>
          <a:p>
            <a:pPr lvl="1"/>
            <a:r>
              <a:rPr lang="en-US" dirty="0"/>
              <a:t>You can map multiple logical volumes across multiple physical devices.</a:t>
            </a:r>
          </a:p>
          <a:p>
            <a:pPr lvl="1"/>
            <a:r>
              <a:rPr lang="en-US" dirty="0"/>
              <a:t>Logical volumes can exceed the size of any one physical device.</a:t>
            </a:r>
          </a:p>
          <a:p>
            <a:pPr lvl="1"/>
            <a:r>
              <a:rPr lang="en-US" dirty="0"/>
              <a:t>You can create snapshots of logical volumes.</a:t>
            </a:r>
          </a:p>
          <a:p>
            <a:r>
              <a:rPr lang="en-US" dirty="0"/>
              <a:t>Downside: Initial setup can be complex.</a:t>
            </a:r>
          </a:p>
        </p:txBody>
      </p:sp>
    </p:spTree>
    <p:extLst>
      <p:ext uri="{BB962C8B-B14F-4D97-AF65-F5344CB8AC3E}">
        <p14:creationId xmlns:p14="http://schemas.microsoft.com/office/powerpoint/2010/main" val="207079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1393-FC55-4AE6-980F-4A68F8D6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/dev/mapper/</a:t>
            </a:r>
            <a:r>
              <a:rPr lang="en-US" dirty="0"/>
              <a:t> Directory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9B118-AEAA-4FFD-803D-4D1288E98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5C470-D658-4526-B3E8-B9290B620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all logical volumes on system managed by LVM.</a:t>
            </a:r>
          </a:p>
          <a:p>
            <a:r>
              <a:rPr lang="en-US" dirty="0"/>
              <a:t>Format:</a:t>
            </a:r>
          </a:p>
          <a:p>
            <a:pPr lvl="1"/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/dev/mapper/&lt;volume group name&gt;-&lt;logical volume name&gt;</a:t>
            </a:r>
          </a:p>
          <a:p>
            <a:r>
              <a:rPr lang="en-US" dirty="0"/>
              <a:t>May include links to actual volume location.</a:t>
            </a:r>
          </a:p>
        </p:txBody>
      </p:sp>
    </p:spTree>
    <p:extLst>
      <p:ext uri="{BB962C8B-B14F-4D97-AF65-F5344CB8AC3E}">
        <p14:creationId xmlns:p14="http://schemas.microsoft.com/office/powerpoint/2010/main" val="15749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LVM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categories:</a:t>
            </a:r>
          </a:p>
          <a:p>
            <a:pPr lvl="1"/>
            <a:r>
              <a:rPr lang="en-US" dirty="0"/>
              <a:t>Physical volume (PV) tools</a:t>
            </a:r>
          </a:p>
          <a:p>
            <a:pPr lvl="1"/>
            <a:r>
              <a:rPr lang="en-US" dirty="0"/>
              <a:t>Volume group (VG) tools</a:t>
            </a:r>
          </a:p>
          <a:p>
            <a:pPr lvl="1"/>
            <a:r>
              <a:rPr lang="en-US" dirty="0"/>
              <a:t>Logical volume (LV) tools</a:t>
            </a:r>
          </a:p>
        </p:txBody>
      </p:sp>
    </p:spTree>
    <p:extLst>
      <p:ext uri="{BB962C8B-B14F-4D97-AF65-F5344CB8AC3E}">
        <p14:creationId xmlns:p14="http://schemas.microsoft.com/office/powerpoint/2010/main" val="275735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96A5-BB9E-4545-AA8A-18F8A7FAE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B75A8-7523-4AAE-859B-4840BC7E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7B1E6A50-857D-4A45-B035-659090D3B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968934"/>
              </p:ext>
            </p:extLst>
          </p:nvPr>
        </p:nvGraphicFramePr>
        <p:xfrm>
          <a:off x="1903998" y="1133673"/>
          <a:ext cx="5336005" cy="2876153"/>
        </p:xfrm>
        <a:graphic>
          <a:graphicData uri="http://schemas.openxmlformats.org/drawingml/2006/table">
            <a:tbl>
              <a:tblPr/>
              <a:tblGrid>
                <a:gridCol w="1235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Tool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pvscan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Scan for all physical devices used as PVs.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pvcreate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Initialize drive/partition as a PV.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pvchange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List attributes of PVs.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pvs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Display info about PVs.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018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pvck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Check metadata of PVs.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951848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pvremove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Remove PVs.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39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050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D515-4215-489C-A2BA-9AE4FC67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 Tools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4B310-347D-4499-9553-75F9C7C2E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57FE6132-E6CC-499C-BD5B-4924A5BC1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15540"/>
              </p:ext>
            </p:extLst>
          </p:nvPr>
        </p:nvGraphicFramePr>
        <p:xfrm>
          <a:off x="1903998" y="1133673"/>
          <a:ext cx="5336005" cy="2876153"/>
        </p:xfrm>
        <a:graphic>
          <a:graphicData uri="http://schemas.openxmlformats.org/drawingml/2006/table">
            <a:tbl>
              <a:tblPr/>
              <a:tblGrid>
                <a:gridCol w="1235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Tool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vgscan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Scan all physical devices for VGs.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vgcreate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Create VGs.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vgdisplay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List attributes of VGs.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vgchange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Change attributes of VGs.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018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Display info about VGs.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951848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Check metadata of VGs.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39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26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File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EF903E38-33DD-440E-B54D-231727F25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92410"/>
              </p:ext>
            </p:extLst>
          </p:nvPr>
        </p:nvGraphicFramePr>
        <p:xfrm>
          <a:off x="952500" y="871951"/>
          <a:ext cx="7239000" cy="3399597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File System 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FAT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Older and compatible with most OSes.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Limited capabilities.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ext2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Used to be native file system of Linux.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Still supported.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ext3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Improvements to recovery speed and data integrity.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Easily upgrade from ext2 to ext3.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ext4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One current default file system on Linux (e.g., Ubuntu).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Backward-compatible with ext2 and ext3.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Improvements in volume size and journaling.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463831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XFS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The other default file system on Linux (e.g., CentOS/RHEL 7).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High-performance journaling.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Fast recovery with large file size support.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018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305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40EB-91B9-4332-8306-F18C10970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 Tools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312964-8472-403F-8A68-1DE184925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EDEA542A-659B-4DF9-8970-E3D5D441F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63359"/>
              </p:ext>
            </p:extLst>
          </p:nvPr>
        </p:nvGraphicFramePr>
        <p:xfrm>
          <a:off x="1903998" y="1133673"/>
          <a:ext cx="5336005" cy="2876153"/>
        </p:xfrm>
        <a:graphic>
          <a:graphicData uri="http://schemas.openxmlformats.org/drawingml/2006/table">
            <a:tbl>
              <a:tblPr/>
              <a:tblGrid>
                <a:gridCol w="1235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Tool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vgrename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Rename VGs.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770701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vgreduce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Remove physical volumes from VGs.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748802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vgextend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Add physical volumes to VGs.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6112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vgmerge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Merge two VGs.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10986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vgsplit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Split VG into two.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453096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vgremove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Remove VGs.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504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484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FFCC-7EC4-46EB-93F6-816FE2CA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 Tools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67A6D-42FD-4A94-A509-26C1D2CB0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4C55E2A5-FCCF-40A1-8BB7-BA6053C3C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352659"/>
              </p:ext>
            </p:extLst>
          </p:nvPr>
        </p:nvGraphicFramePr>
        <p:xfrm>
          <a:off x="1901707" y="1339113"/>
          <a:ext cx="5336005" cy="2465274"/>
        </p:xfrm>
        <a:graphic>
          <a:graphicData uri="http://schemas.openxmlformats.org/drawingml/2006/table">
            <a:tbl>
              <a:tblPr/>
              <a:tblGrid>
                <a:gridCol w="1235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Tool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lvscan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Scan all physical devices for LVs.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lvcreate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Create LVs in a VG.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lvdisplay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List attributes of LVs.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lvchange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Change attributes of LVs.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018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lvs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Display info about LVs.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951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283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58F4-091F-4E84-9DEE-EE7DF9F81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 Tools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833134-F7A8-4055-857E-B8A17AD0A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8A3FE870-4E4B-484D-B4E5-F417A5FAD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547514"/>
              </p:ext>
            </p:extLst>
          </p:nvPr>
        </p:nvGraphicFramePr>
        <p:xfrm>
          <a:off x="1901707" y="1339113"/>
          <a:ext cx="5336005" cy="2465274"/>
        </p:xfrm>
        <a:graphic>
          <a:graphicData uri="http://schemas.openxmlformats.org/drawingml/2006/table">
            <a:tbl>
              <a:tblPr/>
              <a:tblGrid>
                <a:gridCol w="1235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Tool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lvrename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Rename LVs.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39327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lvreduce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Reduce size of LVs.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57908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lvextend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Extend size of LVs.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51865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lvresize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Resize LVs.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8054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lvremove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Remove LVs.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94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075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5333C-201B-436F-82DA-3C5757A1F8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Logical Volumes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6AA8D-E36A-4474-A202-070811F9D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66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70FE3-331B-4855-AC89-308D2E0A6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more efficient ways of managing storage.</a:t>
            </a:r>
          </a:p>
          <a:p>
            <a:r>
              <a:rPr lang="en-US" dirty="0"/>
              <a:t>You'll consolidate space on both partitions.</a:t>
            </a:r>
          </a:p>
          <a:p>
            <a:pPr lvl="1"/>
            <a:r>
              <a:rPr lang="en-US" dirty="0"/>
              <a:t>Create a physical volume using LVM.</a:t>
            </a:r>
          </a:p>
          <a:p>
            <a:r>
              <a:rPr lang="en-US" dirty="0"/>
              <a:t>Create a volume group and logical volumes.</a:t>
            </a:r>
          </a:p>
          <a:p>
            <a:r>
              <a:rPr lang="en-US" dirty="0"/>
              <a:t>You also need a third backup space for log files.</a:t>
            </a:r>
          </a:p>
          <a:p>
            <a:pPr lvl="1"/>
            <a:r>
              <a:rPr lang="en-US" dirty="0"/>
              <a:t>Space requirements might fluctuate.</a:t>
            </a:r>
          </a:p>
          <a:p>
            <a:pPr lvl="1"/>
            <a:r>
              <a:rPr lang="en-US" dirty="0"/>
              <a:t>Logical volume will work better than a physical partition.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537F21-73E3-4854-8B84-3697812D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Managing Logical Volumes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08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860758-0650-4571-9224-C161C4F593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access point to information stored on a local or remote storage device.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2B797C-57FB-4A03-B61D-493854F92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File system is loaded (mounted) to make it accessible.</a:t>
            </a:r>
          </a:p>
          <a:p>
            <a:pPr lvl="1"/>
            <a:r>
              <a:rPr lang="en-US" sz="1400" dirty="0"/>
              <a:t>Typically mounted on empty directory.</a:t>
            </a:r>
          </a:p>
          <a:p>
            <a:r>
              <a:rPr lang="en-US" sz="1600" dirty="0"/>
              <a:t>If directory has content, content is invisible until file system is unmounted.</a:t>
            </a:r>
          </a:p>
        </p:txBody>
      </p:sp>
    </p:spTree>
    <p:extLst>
      <p:ext uri="{BB962C8B-B14F-4D97-AF65-F5344CB8AC3E}">
        <p14:creationId xmlns:p14="http://schemas.microsoft.com/office/powerpoint/2010/main" val="2685360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mount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Loads file system into directory.</a:t>
            </a:r>
          </a:p>
          <a:p>
            <a:r>
              <a:rPr lang="en-US" dirty="0"/>
              <a:t>Makes file system usable.</a:t>
            </a:r>
          </a:p>
          <a:p>
            <a:r>
              <a:rPr lang="en-US" dirty="0"/>
              <a:t>You must specify device to mount and mount point.</a:t>
            </a:r>
          </a:p>
        </p:txBody>
      </p:sp>
    </p:spTree>
    <p:extLst>
      <p:ext uri="{BB962C8B-B14F-4D97-AF65-F5344CB8AC3E}">
        <p14:creationId xmlns:p14="http://schemas.microsoft.com/office/powerpoint/2010/main" val="3955720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4093-9C7C-9949-9D41-41AAA2E4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Mounting Partitions to Directories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21CC57-3D19-4B4B-988A-2A84C1AAF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087F75-56DE-408F-80A8-428BF309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51" y="1022561"/>
            <a:ext cx="6259698" cy="34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56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mount</a:t>
            </a:r>
            <a:r>
              <a:rPr lang="en-US" dirty="0"/>
              <a:t> Options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AFDAB9F7-3186-4C43-8D2B-6DFAC3998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959544"/>
              </p:ext>
            </p:extLst>
          </p:nvPr>
        </p:nvGraphicFramePr>
        <p:xfrm>
          <a:off x="1901707" y="1339113"/>
          <a:ext cx="5336005" cy="2465274"/>
        </p:xfrm>
        <a:graphic>
          <a:graphicData uri="http://schemas.openxmlformats.org/drawingml/2006/table">
            <a:tbl>
              <a:tblPr/>
              <a:tblGrid>
                <a:gridCol w="1235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auto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Specify device must be mounted automatically.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39327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noauto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Specify device shouldn't be mounted automatically.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57908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nouser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Specify only root user can mount device.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751865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user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Specify all users can mount device.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08054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exec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Allow execution of binaries in a file system.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94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89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8C90-B65A-4E39-85AC-E81027EC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mount</a:t>
            </a:r>
            <a:r>
              <a:rPr lang="en-US" dirty="0"/>
              <a:t> Options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7513B8-D004-410A-B29B-18A22DB91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EDE96286-EB34-43B9-8901-95F62FEA1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40721"/>
              </p:ext>
            </p:extLst>
          </p:nvPr>
        </p:nvGraphicFramePr>
        <p:xfrm>
          <a:off x="1901707" y="1339113"/>
          <a:ext cx="5336005" cy="2465274"/>
        </p:xfrm>
        <a:graphic>
          <a:graphicData uri="http://schemas.openxmlformats.org/drawingml/2006/table">
            <a:tbl>
              <a:tblPr/>
              <a:tblGrid>
                <a:gridCol w="1235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noexec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Prevent execution of binaries in a file system.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53813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ro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Mount file system as read-only.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42237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rw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Mount file system with read and write permissions.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135874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sync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Specify I/O operations should be done synchronously.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81575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async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Specify I/O operations should be done asynchronously.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94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22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086746-3B28-495C-8D76-01EE4C20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Inodes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749230-8BA9-4E89-BF84-D3088A26E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Objects that store metadata about files and directories on a file system.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0083E-8C54-42BC-B2FA-7C031ED53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5A13F0-8D91-4904-9881-2E6F4ADEC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Metadata: Time values, permissions/ownership, block storage locations, etc.</a:t>
            </a:r>
          </a:p>
          <a:p>
            <a:r>
              <a:rPr lang="en-US" sz="1600" dirty="0"/>
              <a:t>Each inode is given a unique number.</a:t>
            </a:r>
          </a:p>
          <a:p>
            <a:r>
              <a:rPr lang="en-US" sz="1600" dirty="0"/>
              <a:t>System/apps search inode table for appropriate inode number.</a:t>
            </a:r>
          </a:p>
          <a:p>
            <a:r>
              <a:rPr lang="en-US" sz="1600" dirty="0"/>
              <a:t>Inode table maps numbers to file/directory names.</a:t>
            </a:r>
          </a:p>
          <a:p>
            <a:r>
              <a:rPr lang="en-US" sz="1600" dirty="0"/>
              <a:t>Some file systems set a max number of inodes on creation.</a:t>
            </a:r>
          </a:p>
          <a:p>
            <a:pPr lvl="1"/>
            <a:r>
              <a:rPr lang="en-US" sz="1400" dirty="0"/>
              <a:t>Usually considers size of overall file system.</a:t>
            </a:r>
          </a:p>
          <a:p>
            <a:pPr lvl="1"/>
            <a:r>
              <a:rPr lang="en-US" sz="1400" dirty="0"/>
              <a:t>Total number of files/directories can't exceed max.</a:t>
            </a:r>
          </a:p>
          <a:p>
            <a:r>
              <a:rPr lang="en-US" sz="1600" dirty="0"/>
              <a:t>Some file system types use dynamic allocation of inodes.</a:t>
            </a:r>
          </a:p>
          <a:p>
            <a:pPr lvl="1"/>
            <a:r>
              <a:rPr lang="en-US" sz="1400" dirty="0"/>
              <a:t>Scales with capacity rather than setting a strict limit.</a:t>
            </a:r>
          </a:p>
        </p:txBody>
      </p:sp>
    </p:spTree>
    <p:extLst>
      <p:ext uri="{BB962C8B-B14F-4D97-AF65-F5344CB8AC3E}">
        <p14:creationId xmlns:p14="http://schemas.microsoft.com/office/powerpoint/2010/main" val="1150275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umount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Disassociates file system from mount point.</a:t>
            </a:r>
          </a:p>
          <a:p>
            <a:r>
              <a:rPr lang="en-US" dirty="0"/>
              <a:t>File system must not be in use.</a:t>
            </a:r>
          </a:p>
          <a:p>
            <a:pPr lvl="1"/>
            <a:r>
              <a:rPr lang="en-US" dirty="0"/>
              <a:t>Example: App has a file open.</a:t>
            </a:r>
          </a:p>
        </p:txBody>
      </p:sp>
    </p:spTree>
    <p:extLst>
      <p:ext uri="{BB962C8B-B14F-4D97-AF65-F5344CB8AC3E}">
        <p14:creationId xmlns:p14="http://schemas.microsoft.com/office/powerpoint/2010/main" val="594045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DFA34-7CEB-4A38-824C-5B28D8638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Mounting File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F2810-1D5C-4EA7-8E41-DB87DAE2E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13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0FCAE-BA28-44A8-81DC-9437FCCFE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volumes aren't usable yet; need to mount them first.</a:t>
            </a:r>
          </a:p>
          <a:p>
            <a:r>
              <a:rPr lang="en-US" dirty="0"/>
              <a:t>Mount points: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/backup/sys/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/backup/data/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/backup/log/</a:t>
            </a:r>
          </a:p>
          <a:p>
            <a:r>
              <a:rPr lang="en-US" dirty="0"/>
              <a:t>Volumes should mount automatically on boot.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Mounting File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02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/proc/mounts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status of all currently mounted file systems.</a:t>
            </a:r>
          </a:p>
          <a:p>
            <a:r>
              <a:rPr lang="en-US" dirty="0"/>
              <a:t>Format similar to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fstab</a:t>
            </a:r>
            <a:endParaRPr lang="en-US" dirty="0"/>
          </a:p>
          <a:p>
            <a:r>
              <a:rPr lang="en-US" dirty="0"/>
              <a:t>Not a real file; part of virtual file system.</a:t>
            </a:r>
          </a:p>
          <a:p>
            <a:pPr lvl="1"/>
            <a:r>
              <a:rPr lang="en-US" dirty="0"/>
              <a:t>Represents status of file systems as reported by kernel.</a:t>
            </a:r>
          </a:p>
          <a:p>
            <a:r>
              <a:rPr lang="en-US" dirty="0"/>
              <a:t>Typically read using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cat</a:t>
            </a:r>
            <a:r>
              <a:rPr lang="en-US" dirty="0"/>
              <a:t> or similar command.</a:t>
            </a:r>
          </a:p>
          <a:p>
            <a:r>
              <a:rPr lang="en-US" dirty="0"/>
              <a:t>Lists all file systems, not just storage drives/partitions.</a:t>
            </a:r>
          </a:p>
        </p:txBody>
      </p:sp>
    </p:spTree>
    <p:extLst>
      <p:ext uri="{BB962C8B-B14F-4D97-AF65-F5344CB8AC3E}">
        <p14:creationId xmlns:p14="http://schemas.microsoft.com/office/powerpoint/2010/main" val="1940011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/proc/partitions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info about each partition.</a:t>
            </a:r>
          </a:p>
          <a:p>
            <a:r>
              <a:rPr lang="en-US" dirty="0"/>
              <a:t>Not a real file; part of VFS.</a:t>
            </a:r>
          </a:p>
          <a:p>
            <a:r>
              <a:rPr lang="en-US" dirty="0"/>
              <a:t>Column format:</a:t>
            </a:r>
          </a:p>
          <a:p>
            <a:pPr lvl="1"/>
            <a:r>
              <a:rPr lang="en-US" b="1" dirty="0"/>
              <a:t>major</a:t>
            </a:r>
          </a:p>
          <a:p>
            <a:pPr lvl="1"/>
            <a:r>
              <a:rPr lang="en-US" b="1" dirty="0"/>
              <a:t>minor</a:t>
            </a:r>
          </a:p>
          <a:p>
            <a:pPr lvl="1"/>
            <a:r>
              <a:rPr lang="en-US" b="1" dirty="0"/>
              <a:t>#blocks</a:t>
            </a:r>
          </a:p>
          <a:p>
            <a:pPr lvl="1"/>
            <a:r>
              <a:rPr lang="en-US" b="1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47991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4C8F31-F987-4481-A4C5-6220AE46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/proc/partitions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96FD4-2296-4341-A2B8-AE4C27A74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9A6FB-6C8B-464A-BE61-EFF5F2B7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0" y="1105418"/>
            <a:ext cx="6794361" cy="329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28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lsblk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info about all block storage devices.</a:t>
            </a:r>
          </a:p>
          <a:p>
            <a:r>
              <a:rPr lang="en-US" dirty="0"/>
              <a:t>Output is in tree-like format.</a:t>
            </a:r>
          </a:p>
          <a:p>
            <a:pPr lvl="1"/>
            <a:r>
              <a:rPr lang="en-US" dirty="0"/>
              <a:t>Physical devices at top, partitions/logical volumes branch off.</a:t>
            </a:r>
          </a:p>
          <a:p>
            <a:r>
              <a:rPr lang="en-US" dirty="0"/>
              <a:t>Displays names, major/minor numbers, type, mount point.</a:t>
            </a:r>
          </a:p>
        </p:txBody>
      </p:sp>
    </p:spTree>
    <p:extLst>
      <p:ext uri="{BB962C8B-B14F-4D97-AF65-F5344CB8AC3E}">
        <p14:creationId xmlns:p14="http://schemas.microsoft.com/office/powerpoint/2010/main" val="1874579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159EA4-5972-430B-8CAD-92B43E60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lsblk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7F60A-6260-4EEF-97AF-69FC941E3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A9B00-EB75-4C8D-B3C9-7A6431B5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46" y="946783"/>
            <a:ext cx="6699909" cy="369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7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blkid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lsblk</a:t>
            </a:r>
            <a:r>
              <a:rPr lang="en-US" dirty="0">
                <a:ea typeface="Roboto Mono" panose="020B0604020202020204" charset="0"/>
              </a:rPr>
              <a:t> command.</a:t>
            </a:r>
            <a:endParaRPr lang="en-US" dirty="0">
              <a:latin typeface="Cutive Mono" panose="020B0604020202020204" charset="0"/>
              <a:ea typeface="Roboto Mono" panose="020B0604020202020204" charset="0"/>
            </a:endParaRPr>
          </a:p>
          <a:p>
            <a:r>
              <a:rPr lang="en-US" dirty="0"/>
              <a:t>Prints block device info in flat format.</a:t>
            </a:r>
          </a:p>
          <a:p>
            <a:r>
              <a:rPr lang="en-US" dirty="0"/>
              <a:t>Includes additional info like UUIDs and file system types.</a:t>
            </a:r>
          </a:p>
          <a:p>
            <a:r>
              <a:rPr lang="en-US" dirty="0"/>
              <a:t>Using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lsblk -f</a:t>
            </a:r>
            <a:r>
              <a:rPr lang="en-US" dirty="0"/>
              <a:t> is preferable.</a:t>
            </a:r>
          </a:p>
        </p:txBody>
      </p:sp>
    </p:spTree>
    <p:extLst>
      <p:ext uri="{BB962C8B-B14F-4D97-AF65-F5344CB8AC3E}">
        <p14:creationId xmlns:p14="http://schemas.microsoft.com/office/powerpoint/2010/main" val="3608886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ext</a:t>
            </a:r>
            <a:r>
              <a:rPr lang="en-US" dirty="0"/>
              <a:t>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tools are designed to work with specific file system types.</a:t>
            </a:r>
          </a:p>
          <a:p>
            <a:r>
              <a:rPr lang="en-US" dirty="0"/>
              <a:t>Several tools can work with ext2/3/4:</a:t>
            </a:r>
          </a:p>
          <a:p>
            <a:pPr lvl="1"/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e2fsck</a:t>
            </a:r>
          </a:p>
          <a:p>
            <a:pPr lvl="1"/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resize2fs</a:t>
            </a:r>
          </a:p>
          <a:p>
            <a:pPr lvl="1"/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tune2fs</a:t>
            </a:r>
          </a:p>
          <a:p>
            <a:pPr lvl="1"/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dumpe2fs</a:t>
            </a:r>
          </a:p>
        </p:txBody>
      </p:sp>
    </p:spTree>
    <p:extLst>
      <p:ext uri="{BB962C8B-B14F-4D97-AF65-F5344CB8AC3E}">
        <p14:creationId xmlns:p14="http://schemas.microsoft.com/office/powerpoint/2010/main" val="340289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724C-0C21-4781-9300-A0266A55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Inodes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23B1E-A484-459F-B569-03FE9207A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7BA3D7-FEB0-4F9B-A8FB-FC4C887C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33" y="969461"/>
            <a:ext cx="6257134" cy="3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53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fsck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Checks integrity of file system.</a:t>
            </a:r>
          </a:p>
          <a:p>
            <a:r>
              <a:rPr lang="en-US" dirty="0"/>
              <a:t>Integrity refers to correctness and validity of file system.</a:t>
            </a:r>
          </a:p>
          <a:p>
            <a:r>
              <a:rPr lang="en-US" dirty="0"/>
              <a:t>Most systems run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fsck</a:t>
            </a:r>
            <a:r>
              <a:rPr lang="en-US" dirty="0"/>
              <a:t> at boot.</a:t>
            </a:r>
          </a:p>
          <a:p>
            <a:r>
              <a:rPr lang="en-US" dirty="0"/>
              <a:t>Errors usually caused by power/hardware failures or improper shutdown.</a:t>
            </a:r>
          </a:p>
          <a:p>
            <a:r>
              <a:rPr lang="en-US" dirty="0"/>
              <a:t>Unmount file system before using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fsck</a:t>
            </a:r>
            <a:r>
              <a:rPr lang="en-US" dirty="0"/>
              <a:t> to prevent damage.</a:t>
            </a:r>
          </a:p>
        </p:txBody>
      </p:sp>
    </p:spTree>
    <p:extLst>
      <p:ext uri="{BB962C8B-B14F-4D97-AF65-F5344CB8AC3E}">
        <p14:creationId xmlns:p14="http://schemas.microsoft.com/office/powerpoint/2010/main" val="2596269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416995-8E8F-4CBC-A2D7-4FFB8952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fsck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1A829D-27DD-4D4D-8D69-2DFA42F59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A3574-735E-4169-9631-89FB60810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08660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59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resize2fs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Enlarges or shrinks ext2/3/4 file system.</a:t>
            </a:r>
          </a:p>
          <a:p>
            <a:r>
              <a:rPr lang="en-US" dirty="0"/>
              <a:t>Must unmount file system to shrink it.</a:t>
            </a:r>
          </a:p>
          <a:p>
            <a:r>
              <a:rPr lang="en-US" dirty="0"/>
              <a:t>You can specify desired size of file system.</a:t>
            </a:r>
          </a:p>
          <a:p>
            <a:pPr lvl="1"/>
            <a:r>
              <a:rPr lang="en-US" dirty="0"/>
              <a:t>If you don't, it gets resized to size of partition.</a:t>
            </a:r>
          </a:p>
          <a:p>
            <a:r>
              <a:rPr lang="en-US" i="1" dirty="0"/>
              <a:t>Does not</a:t>
            </a:r>
            <a:r>
              <a:rPr lang="en-US" dirty="0"/>
              <a:t> resize partitions, only file systems.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fdisk</a:t>
            </a:r>
            <a:r>
              <a:rPr lang="en-US" dirty="0"/>
              <a:t> or LVM tools to expand size of partition/volume first.</a:t>
            </a:r>
          </a:p>
        </p:txBody>
      </p:sp>
    </p:spTree>
    <p:extLst>
      <p:ext uri="{BB962C8B-B14F-4D97-AF65-F5344CB8AC3E}">
        <p14:creationId xmlns:p14="http://schemas.microsoft.com/office/powerpoint/2010/main" val="2315797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tune2fs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Configures tunable parameters on ext2/3/4 file systems.</a:t>
            </a:r>
          </a:p>
          <a:p>
            <a:r>
              <a:rPr lang="en-US" dirty="0"/>
              <a:t>Tunable parameters enable you to:</a:t>
            </a:r>
          </a:p>
          <a:p>
            <a:pPr lvl="1"/>
            <a:r>
              <a:rPr lang="en-US" dirty="0"/>
              <a:t>Remove reserved blocks.</a:t>
            </a:r>
          </a:p>
          <a:p>
            <a:pPr lvl="1"/>
            <a:r>
              <a:rPr lang="en-US" dirty="0"/>
              <a:t>Alter reserved block count.</a:t>
            </a:r>
          </a:p>
          <a:p>
            <a:pPr lvl="1"/>
            <a:r>
              <a:rPr lang="en-US" dirty="0"/>
              <a:t>Specify number of mounts between checks.</a:t>
            </a:r>
          </a:p>
          <a:p>
            <a:pPr lvl="1"/>
            <a:r>
              <a:rPr lang="en-US" dirty="0"/>
              <a:t>Specify time interval between checks.</a:t>
            </a:r>
          </a:p>
          <a:p>
            <a:pPr lvl="1"/>
            <a:r>
              <a:rPr lang="en-US" dirty="0"/>
              <a:t>And more.</a:t>
            </a:r>
          </a:p>
          <a:p>
            <a:r>
              <a:rPr lang="en-US" dirty="0"/>
              <a:t>You can also use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tune2fs</a:t>
            </a:r>
            <a:r>
              <a:rPr lang="en-US" dirty="0"/>
              <a:t> to add a journal to ext2/3 file systems.</a:t>
            </a:r>
          </a:p>
        </p:txBody>
      </p:sp>
    </p:spTree>
    <p:extLst>
      <p:ext uri="{BB962C8B-B14F-4D97-AF65-F5344CB8AC3E}">
        <p14:creationId xmlns:p14="http://schemas.microsoft.com/office/powerpoint/2010/main" val="1870561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dumpe2fs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dump ext2/3/4 file system info.</a:t>
            </a:r>
          </a:p>
          <a:p>
            <a:r>
              <a:rPr lang="en-US" dirty="0"/>
              <a:t>Prints superblock and block group info for device.</a:t>
            </a:r>
          </a:p>
          <a:p>
            <a:r>
              <a:rPr lang="en-US" dirty="0"/>
              <a:t>Useful when troubleshooting faulty file system.</a:t>
            </a:r>
          </a:p>
        </p:txBody>
      </p:sp>
    </p:spTree>
    <p:extLst>
      <p:ext uri="{BB962C8B-B14F-4D97-AF65-F5344CB8AC3E}">
        <p14:creationId xmlns:p14="http://schemas.microsoft.com/office/powerpoint/2010/main" val="1036853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7BD6D9-7F29-431C-9DD8-43700936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dumpe2fs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335C0-C5D1-4D98-8583-71F9F11D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9D4BB-586D-49EF-94E0-F0A09968D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1" y="789210"/>
            <a:ext cx="6457059" cy="35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40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XFS</a:t>
            </a:r>
            <a:r>
              <a:rPr lang="en-US" dirty="0"/>
              <a:t>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9CAF7AF4-6442-4D62-ADE4-C7E416F60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599480"/>
              </p:ext>
            </p:extLst>
          </p:nvPr>
        </p:nvGraphicFramePr>
        <p:xfrm>
          <a:off x="1783323" y="1033410"/>
          <a:ext cx="5577354" cy="3287032"/>
        </p:xfrm>
        <a:graphic>
          <a:graphicData uri="http://schemas.openxmlformats.org/drawingml/2006/table">
            <a:tbl>
              <a:tblPr/>
              <a:tblGrid>
                <a:gridCol w="1291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Tool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xfs_info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Display details about file system.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53813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xfs_admin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Change parameters of file system.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42237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xfs_metadump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Copy superblock metadata of file system to a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135874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xfs_growfs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Expand file system to fill drive size.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81575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xfs_copy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Copy contents of file system to another location.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894618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xfs_repair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Repair and recover corrupt file system.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39738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xfs_db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Debug file system.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52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871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3C0CA-EA1C-4C5D-9DF5-A6E3B98BB7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Managing File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6A730-47B5-44B5-9A57-1836F9F4A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992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E4995-CC82-4DFC-AC65-986775996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perform scheduled maintenance on volumes.</a:t>
            </a:r>
          </a:p>
          <a:p>
            <a:pPr lvl="1"/>
            <a:r>
              <a:rPr lang="en-US" dirty="0"/>
              <a:t>Check them for errors.</a:t>
            </a:r>
          </a:p>
          <a:p>
            <a:r>
              <a:rPr lang="en-US" dirty="0"/>
              <a:t>Size of volumes needs to increase.</a:t>
            </a:r>
          </a:p>
          <a:p>
            <a:r>
              <a:rPr lang="en-US" dirty="0"/>
              <a:t>Must change file system size as well.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B11123-33EF-4724-A856-DEE87646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Managing File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70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69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51D2F38F-5AE1-4CF7-982C-C9C86D329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122040"/>
              </p:ext>
            </p:extLst>
          </p:nvPr>
        </p:nvGraphicFramePr>
        <p:xfrm>
          <a:off x="1296260" y="1121568"/>
          <a:ext cx="6551480" cy="2743200"/>
        </p:xfrm>
        <a:graphic>
          <a:graphicData uri="http://schemas.openxmlformats.org/drawingml/2006/table">
            <a:tbl>
              <a:tblPr/>
              <a:tblGrid>
                <a:gridCol w="2066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4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File 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Directories (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d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Container for other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Special files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Includes block special files (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b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) and character special files (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c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Links (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l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Makes files accessible to other parts of file system tree.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Domain sockets (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s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Provides inter-process networking.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507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Named pipes (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p</a:t>
                      </a: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)</a:t>
                      </a:r>
                      <a:endParaRPr kumimoji="0" 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Enables process communication without network sockets.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54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8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096CC3-A41F-4FC8-B880-64BF73625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A method by which a file system records changes that have not yet been made to the file system itself in an object called a journal.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83DE4-E1CE-44FC-92CB-36F1F2520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can quickly recover after an interruption.</a:t>
            </a:r>
          </a:p>
          <a:p>
            <a:r>
              <a:rPr lang="en-US" dirty="0"/>
              <a:t>System references pending changes in journal to resume where it left off.</a:t>
            </a:r>
          </a:p>
          <a:p>
            <a:r>
              <a:rPr lang="en-US" dirty="0"/>
              <a:t>Process: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Journal describes all changes that must be made.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Background process makes each change when it is written to journal.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On system shutdown, pending changes are performed on reboot.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Incomplete entries in journal are discarded.</a:t>
            </a:r>
          </a:p>
        </p:txBody>
      </p:sp>
    </p:spTree>
    <p:extLst>
      <p:ext uri="{BB962C8B-B14F-4D97-AF65-F5344CB8AC3E}">
        <p14:creationId xmlns:p14="http://schemas.microsoft.com/office/powerpoint/2010/main" val="9627623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Naming Conventions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file names are unique and easy to recognize.</a:t>
            </a:r>
          </a:p>
          <a:p>
            <a:r>
              <a:rPr lang="en-US" dirty="0"/>
              <a:t>On ext4, file name:</a:t>
            </a:r>
          </a:p>
          <a:p>
            <a:pPr lvl="1"/>
            <a:r>
              <a:rPr lang="en-US" dirty="0"/>
              <a:t>Up to 255 bytes.</a:t>
            </a:r>
          </a:p>
          <a:p>
            <a:pPr lvl="1"/>
            <a:r>
              <a:rPr lang="en-US" dirty="0"/>
              <a:t>No NULL character or forward slash.</a:t>
            </a:r>
          </a:p>
          <a:p>
            <a:pPr lvl="1"/>
            <a:r>
              <a:rPr lang="en-US" dirty="0"/>
              <a:t>The names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.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..</a:t>
            </a:r>
            <a:r>
              <a:rPr lang="en-US" dirty="0"/>
              <a:t> are reserved.</a:t>
            </a:r>
          </a:p>
          <a:p>
            <a:r>
              <a:rPr lang="en-US" dirty="0"/>
              <a:t>Different file systems enforce different rules.</a:t>
            </a:r>
          </a:p>
          <a:p>
            <a:r>
              <a:rPr lang="en-US" dirty="0"/>
              <a:t>Spaces are possible in file names, but not preferred.</a:t>
            </a:r>
          </a:p>
          <a:p>
            <a:r>
              <a:rPr lang="en-US" dirty="0"/>
              <a:t>Consider demarcating words by hyphens or underscores:</a:t>
            </a:r>
          </a:p>
          <a:p>
            <a:pPr lvl="1"/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audit-file.txt</a:t>
            </a:r>
          </a:p>
          <a:p>
            <a:pPr lvl="1"/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audit_file.txt</a:t>
            </a:r>
          </a:p>
        </p:txBody>
      </p:sp>
    </p:spTree>
    <p:extLst>
      <p:ext uri="{BB962C8B-B14F-4D97-AF65-F5344CB8AC3E}">
        <p14:creationId xmlns:p14="http://schemas.microsoft.com/office/powerpoint/2010/main" val="30480560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Filesystem Hierarchy Standard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E62A5C-2828-42AA-9A54-A7B0E0C71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set of guidelines for the names of files and directories and their locations on Linux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A156C7-E153-498E-860D-E41774BCD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collaborative document.</a:t>
            </a:r>
          </a:p>
          <a:p>
            <a:r>
              <a:rPr lang="en-US" dirty="0"/>
              <a:t>Most distros are FHS-compliant.</a:t>
            </a:r>
          </a:p>
          <a:p>
            <a:pPr lvl="1"/>
            <a:r>
              <a:rPr lang="en-US" dirty="0"/>
              <a:t>Supports compatibility between systems.</a:t>
            </a:r>
          </a:p>
          <a:p>
            <a:r>
              <a:rPr lang="en-US" dirty="0"/>
              <a:t>Creates naming convention to benefit users and software.</a:t>
            </a:r>
          </a:p>
          <a:p>
            <a:pPr lvl="1"/>
            <a:r>
              <a:rPr lang="en-US" dirty="0"/>
              <a:t>Helps them consistently find and store files.</a:t>
            </a:r>
          </a:p>
        </p:txBody>
      </p:sp>
    </p:spTree>
    <p:extLst>
      <p:ext uri="{BB962C8B-B14F-4D97-AF65-F5344CB8AC3E}">
        <p14:creationId xmlns:p14="http://schemas.microsoft.com/office/powerpoint/2010/main" val="1080291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Directories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72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07292624-FC3C-4369-9182-FE09795CC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77740"/>
              </p:ext>
            </p:extLst>
          </p:nvPr>
        </p:nvGraphicFramePr>
        <p:xfrm>
          <a:off x="1293970" y="925830"/>
          <a:ext cx="6551480" cy="3291840"/>
        </p:xfrm>
        <a:graphic>
          <a:graphicData uri="http://schemas.openxmlformats.org/drawingml/2006/table">
            <a:tbl>
              <a:tblPr/>
              <a:tblGrid>
                <a:gridCol w="1158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3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Directory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/bin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Essential command-line utilities/binaries.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/boot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Files necessary to boot Linux.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/dev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Hardware and software device drivers.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/etc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Basic configuration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6507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/home</a:t>
                      </a:r>
                      <a:endParaRPr kumimoji="0" lang="en-US" sz="12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utive Mono" panose="020B0604020202020204" charset="0"/>
                        <a:ea typeface="Roboto Mono" panose="020B0604020202020204" charset="0"/>
                        <a:cs typeface="Open Sans" panose="020B060402020202020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Users' home directories.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542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/lib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Shared program libraries.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1517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/media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Mount points for removable media.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2011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/mnt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Mount point for temporarily mounting file systems.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2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1792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Directories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07292624-FC3C-4369-9182-FE09795CC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623344"/>
              </p:ext>
            </p:extLst>
          </p:nvPr>
        </p:nvGraphicFramePr>
        <p:xfrm>
          <a:off x="1293970" y="925830"/>
          <a:ext cx="6551480" cy="3291840"/>
        </p:xfrm>
        <a:graphic>
          <a:graphicData uri="http://schemas.openxmlformats.org/drawingml/2006/table">
            <a:tbl>
              <a:tblPr/>
              <a:tblGrid>
                <a:gridCol w="1158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3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Directory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/opt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Optional files or large software packages.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731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/proc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VFS that reports kernel information.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346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/root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Root user's home directory.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4039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/sbin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Binaries used in booting and by the root user.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68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/sys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VFS storing information about devices.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407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/tmp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Temporary files.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9921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/usr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Read-only directory of programs/files accessible to all users.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3661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Open Sans" panose="020B0604020202020204" charset="0"/>
                        </a:rPr>
                        <a:t>/var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Variable files (expected to constantly change).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12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143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Home Directory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7EA65C-AD9E-454E-9646-E75E4ABE4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container for the user's personal files or files specific to that user.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77831-790D-4203-A496-38A27C6FA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you are placed when you log in.</a:t>
            </a:r>
          </a:p>
          <a:p>
            <a:r>
              <a:rPr lang="en-US" dirty="0"/>
              <a:t>User is placed in a subdirectory in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/home</a:t>
            </a:r>
            <a:r>
              <a:rPr lang="en-US" dirty="0"/>
              <a:t> that corresponds to their user name.</a:t>
            </a:r>
          </a:p>
          <a:p>
            <a:pPr lvl="1"/>
            <a:r>
              <a:rPr lang="en-US" dirty="0"/>
              <a:t>User can create subdirectories/files here.</a:t>
            </a:r>
          </a:p>
          <a:p>
            <a:r>
              <a:rPr lang="en-US" dirty="0"/>
              <a:t>Home directory of root user is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/root</a:t>
            </a:r>
          </a:p>
          <a:p>
            <a:pPr lvl="1"/>
            <a:r>
              <a:rPr lang="en-US" dirty="0"/>
              <a:t>Not to be confused with root directory (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</a:t>
            </a:r>
            <a:r>
              <a:rPr lang="en-US" dirty="0"/>
              <a:t>).</a:t>
            </a:r>
          </a:p>
          <a:p>
            <a:r>
              <a:rPr lang="en-US" dirty="0"/>
              <a:t>Most shells indicate home directory with a tilde (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~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573849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CE9975-C6EF-4EEA-8EF9-F60E24A5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Home Directory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D7B6C-DFDF-4A84-B612-EDB7BF2C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A1D80-6D24-47DA-ABD1-9CB0852B0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76" y="793982"/>
            <a:ext cx="6446848" cy="355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00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Working Directory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E33796-1A95-48A8-8736-E28843338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location that you are accessing at any point in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9DA66D-85D0-48EA-95D4-88CED3DD1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When you log in, your CWD is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/home/&lt;user name&gt;</a:t>
            </a:r>
          </a:p>
          <a:p>
            <a:r>
              <a:rPr lang="en-US" dirty="0"/>
              <a:t>Represented in shorthand by single period (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.</a:t>
            </a:r>
            <a:r>
              <a:rPr lang="en-US" dirty="0"/>
              <a:t>)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pwd</a:t>
            </a:r>
            <a:r>
              <a:rPr lang="en-US" dirty="0"/>
              <a:t> to identify.</a:t>
            </a:r>
          </a:p>
        </p:txBody>
      </p:sp>
    </p:spTree>
    <p:extLst>
      <p:ext uri="{BB962C8B-B14F-4D97-AF65-F5344CB8AC3E}">
        <p14:creationId xmlns:p14="http://schemas.microsoft.com/office/powerpoint/2010/main" val="225472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Parent Directory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FE3C70-9941-4844-BF80-6361DC510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directory that is one level above your current working directory.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120CE3-E932-4368-981D-A768F2258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directories except root (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/</a:t>
            </a:r>
            <a:r>
              <a:rPr lang="en-US" dirty="0">
                <a:ea typeface="Roboto Mono" panose="020B0604020202020204" charset="0"/>
              </a:rPr>
              <a:t>)</a:t>
            </a:r>
            <a:r>
              <a:rPr lang="en-US" dirty="0"/>
              <a:t> have a parent.</a:t>
            </a:r>
          </a:p>
          <a:p>
            <a:r>
              <a:rPr lang="en-US" dirty="0"/>
              <a:t>Use double periods (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..</a:t>
            </a:r>
            <a:r>
              <a:rPr lang="en-US" dirty="0"/>
              <a:t>) to switch to parent.</a:t>
            </a:r>
          </a:p>
        </p:txBody>
      </p:sp>
    </p:spTree>
    <p:extLst>
      <p:ext uri="{BB962C8B-B14F-4D97-AF65-F5344CB8AC3E}">
        <p14:creationId xmlns:p14="http://schemas.microsoft.com/office/powerpoint/2010/main" val="2070891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70C19F-49A0-4FD5-BCA8-08C66678D2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specification of an object's location in a file system.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89152E-B7C9-468E-9530-3C0C7567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Begins with root directory and ends with file/directory you want to access.</a:t>
            </a:r>
          </a:p>
          <a:p>
            <a:r>
              <a:rPr lang="en-US" sz="1600" dirty="0"/>
              <a:t>You've worked with paths to access various files/directories.</a:t>
            </a:r>
          </a:p>
          <a:p>
            <a:r>
              <a:rPr lang="en-US" sz="1600" dirty="0"/>
              <a:t>Refer to a file by providing path to that file.</a:t>
            </a:r>
          </a:p>
          <a:p>
            <a:r>
              <a:rPr lang="en-US" sz="1600" dirty="0"/>
              <a:t>Home directory is </a:t>
            </a:r>
            <a:r>
              <a:rPr lang="en-US" sz="1600" dirty="0">
                <a:latin typeface="Cutive Mono" panose="020B0604020202020204" charset="0"/>
                <a:ea typeface="Roboto Mono" panose="020B0604020202020204" charset="0"/>
              </a:rPr>
              <a:t>jsmith</a:t>
            </a:r>
          </a:p>
          <a:p>
            <a:pPr lvl="1"/>
            <a:r>
              <a:rPr lang="en-US" sz="1400" dirty="0"/>
              <a:t>Contains subdirectory </a:t>
            </a:r>
            <a:r>
              <a:rPr lang="en-US" sz="1400" dirty="0">
                <a:latin typeface="Cutive Mono" panose="020B0604020202020204" charset="0"/>
                <a:ea typeface="Roboto Mono" panose="020B0604020202020204" charset="0"/>
              </a:rPr>
              <a:t>work</a:t>
            </a:r>
          </a:p>
          <a:p>
            <a:pPr lvl="2"/>
            <a:r>
              <a:rPr lang="en-US" sz="1200" dirty="0"/>
              <a:t>Contains file </a:t>
            </a:r>
            <a:r>
              <a:rPr lang="en-US" sz="1200" dirty="0">
                <a:latin typeface="Cutive Mono" panose="020B0604020202020204" charset="0"/>
                <a:ea typeface="Roboto Mono" panose="020B0604020202020204" charset="0"/>
              </a:rPr>
              <a:t>mywork</a:t>
            </a:r>
          </a:p>
          <a:p>
            <a:r>
              <a:rPr lang="en-US" sz="1600" dirty="0"/>
              <a:t>Path is: </a:t>
            </a:r>
            <a:r>
              <a:rPr lang="en-US" sz="1600" dirty="0">
                <a:latin typeface="Cutive Mono" panose="020B0604020202020204" charset="0"/>
                <a:ea typeface="Roboto Mono" panose="020B0604020202020204" charset="0"/>
              </a:rPr>
              <a:t>/home/jsmith/work/mywork</a:t>
            </a:r>
          </a:p>
          <a:p>
            <a:r>
              <a:rPr lang="en-US" sz="1600" dirty="0"/>
              <a:t>Forward slash (</a:t>
            </a:r>
            <a:r>
              <a:rPr lang="en-US" sz="1600" dirty="0">
                <a:latin typeface="Cutive Mono" panose="020B0604020202020204" charset="0"/>
                <a:ea typeface="Roboto Mono" panose="020B0604020202020204" charset="0"/>
              </a:rPr>
              <a:t>/</a:t>
            </a:r>
            <a:r>
              <a:rPr lang="en-US" sz="1600" dirty="0"/>
              <a:t>) separates items.</a:t>
            </a:r>
          </a:p>
          <a:p>
            <a:pPr lvl="1"/>
            <a:r>
              <a:rPr lang="en-US" sz="1400" dirty="0"/>
              <a:t>First instance represents root directory.</a:t>
            </a:r>
          </a:p>
        </p:txBody>
      </p:sp>
    </p:spTree>
    <p:extLst>
      <p:ext uri="{BB962C8B-B14F-4D97-AF65-F5344CB8AC3E}">
        <p14:creationId xmlns:p14="http://schemas.microsoft.com/office/powerpoint/2010/main" val="613430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vs. Relative Paths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Absolute path is a specific location.</a:t>
            </a:r>
          </a:p>
          <a:p>
            <a:pPr lvl="1"/>
            <a:r>
              <a:rPr lang="en-US" dirty="0"/>
              <a:t>Irrespective of CWD or combined paths.</a:t>
            </a:r>
          </a:p>
          <a:p>
            <a:pPr lvl="1"/>
            <a:r>
              <a:rPr lang="en-US" dirty="0"/>
              <a:t>References root directory.</a:t>
            </a:r>
          </a:p>
          <a:p>
            <a:pPr lvl="1"/>
            <a:r>
              <a:rPr lang="en-US" dirty="0"/>
              <a:t>Starts with forward slash.</a:t>
            </a:r>
          </a:p>
          <a:p>
            <a:r>
              <a:rPr lang="en-US" dirty="0"/>
              <a:t>Relative path is based on CWD.</a:t>
            </a:r>
          </a:p>
          <a:p>
            <a:pPr lvl="1"/>
            <a:r>
              <a:rPr lang="en-US" dirty="0"/>
              <a:t>Don't begin with forward slash.</a:t>
            </a:r>
          </a:p>
          <a:p>
            <a:pPr lvl="1"/>
            <a:r>
              <a:rPr lang="en-US" dirty="0"/>
              <a:t>Full absolute path not necessary.</a:t>
            </a:r>
          </a:p>
          <a:p>
            <a:pPr lvl="1"/>
            <a:r>
              <a:rPr lang="en-US" dirty="0"/>
              <a:t>Can contain CWD (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.</a:t>
            </a:r>
            <a:r>
              <a:rPr lang="en-US" dirty="0"/>
              <a:t>) and parent directory (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..</a:t>
            </a:r>
            <a:r>
              <a:rPr lang="en-US" dirty="0"/>
              <a:t>) indicators.</a:t>
            </a:r>
          </a:p>
        </p:txBody>
      </p:sp>
    </p:spTree>
    <p:extLst>
      <p:ext uri="{BB962C8B-B14F-4D97-AF65-F5344CB8AC3E}">
        <p14:creationId xmlns:p14="http://schemas.microsoft.com/office/powerpoint/2010/main" val="95535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File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CD5DB4-21CF-4D66-BA86-1078745AFD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common software interface between the Linux kernel and various real file systems.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638E63-6B04-48F4-A615-CC1DCEE00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Linux supports many file system types.</a:t>
            </a:r>
          </a:p>
          <a:p>
            <a:pPr lvl="1"/>
            <a:r>
              <a:rPr lang="en-US" sz="1400" dirty="0"/>
              <a:t>Not always compatible with one another.</a:t>
            </a:r>
          </a:p>
          <a:p>
            <a:r>
              <a:rPr lang="en-US" sz="1600" dirty="0"/>
              <a:t>VFS translates file system details to kernel so it appears identical to systems.</a:t>
            </a:r>
          </a:p>
          <a:p>
            <a:r>
              <a:rPr lang="en-US" sz="1600" dirty="0"/>
              <a:t>You can mount multiple file system types in VFS.</a:t>
            </a:r>
          </a:p>
          <a:p>
            <a:pPr lvl="1"/>
            <a:r>
              <a:rPr lang="en-US" sz="1400" dirty="0"/>
              <a:t>They appear uniform to user and to apps.</a:t>
            </a:r>
          </a:p>
          <a:p>
            <a:pPr lvl="1"/>
            <a:r>
              <a:rPr lang="en-US" sz="1400" dirty="0"/>
              <a:t>Users/apps can work with file system without knowing its underlying structure.</a:t>
            </a:r>
          </a:p>
          <a:p>
            <a:r>
              <a:rPr lang="en-US" sz="1600" dirty="0"/>
              <a:t>Increases interoperability between system and software.</a:t>
            </a:r>
          </a:p>
        </p:txBody>
      </p:sp>
    </p:spTree>
    <p:extLst>
      <p:ext uri="{BB962C8B-B14F-4D97-AF65-F5344CB8AC3E}">
        <p14:creationId xmlns:p14="http://schemas.microsoft.com/office/powerpoint/2010/main" val="36024440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Navigation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80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CD2D9F54-1FDF-4807-AAD7-7B8BEC19D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759981"/>
              </p:ext>
            </p:extLst>
          </p:nvPr>
        </p:nvGraphicFramePr>
        <p:xfrm>
          <a:off x="1781033" y="1749992"/>
          <a:ext cx="5577354" cy="1643516"/>
        </p:xfrm>
        <a:graphic>
          <a:graphicData uri="http://schemas.openxmlformats.org/drawingml/2006/table">
            <a:tbl>
              <a:tblPr/>
              <a:tblGrid>
                <a:gridCol w="1291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cd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Traverse directory structure to change CWD.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53813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ls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List files/directories in CWD or path specified.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42237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pwd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Print CWD to console.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13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7276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3B808-D73F-4785-93AD-0EEFD69101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the Linux Directory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0D093-D012-494E-A2FB-6CDF77771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6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3BF479-F558-463A-BB34-F6EE64174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become more familiar with the Linux file structure.</a:t>
            </a:r>
          </a:p>
          <a:p>
            <a:r>
              <a:rPr lang="en-US" dirty="0"/>
              <a:t>You'll be able to find what you're looking for more easily.</a:t>
            </a:r>
          </a:p>
          <a:p>
            <a:r>
              <a:rPr lang="en-US" dirty="0"/>
              <a:t>You'll walk through several main directories.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422C26-C118-4EE4-8011-FB2A2FB32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Navigating the Linux Directory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39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Storage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devices</a:t>
            </a:r>
          </a:p>
          <a:p>
            <a:r>
              <a:rPr lang="en-US" dirty="0"/>
              <a:t>Missing volumes</a:t>
            </a:r>
          </a:p>
          <a:p>
            <a:r>
              <a:rPr lang="en-US" dirty="0"/>
              <a:t>Missing mount points</a:t>
            </a:r>
          </a:p>
          <a:p>
            <a:r>
              <a:rPr lang="en-US" dirty="0"/>
              <a:t>Degraded storage</a:t>
            </a:r>
          </a:p>
          <a:p>
            <a:r>
              <a:rPr lang="en-US" dirty="0"/>
              <a:t>Performance issues</a:t>
            </a:r>
          </a:p>
          <a:p>
            <a:r>
              <a:rPr lang="en-US" dirty="0"/>
              <a:t>Resource exhaustion</a:t>
            </a:r>
          </a:p>
          <a:p>
            <a:r>
              <a:rPr lang="en-US" dirty="0"/>
              <a:t>Storage integrity/bad blocks</a:t>
            </a:r>
          </a:p>
        </p:txBody>
      </p:sp>
    </p:spTree>
    <p:extLst>
      <p:ext uri="{BB962C8B-B14F-4D97-AF65-F5344CB8AC3E}">
        <p14:creationId xmlns:p14="http://schemas.microsoft.com/office/powerpoint/2010/main" val="12402896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Space Tracking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df</a:t>
            </a:r>
            <a:r>
              <a:rPr lang="en-US" dirty="0"/>
              <a:t> command displays device's:</a:t>
            </a:r>
          </a:p>
          <a:p>
            <a:pPr lvl="1"/>
            <a:r>
              <a:rPr lang="en-US" dirty="0"/>
              <a:t>Free space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Total size</a:t>
            </a:r>
          </a:p>
          <a:p>
            <a:pPr lvl="1"/>
            <a:r>
              <a:rPr lang="en-US" dirty="0"/>
              <a:t>Percentage of space used</a:t>
            </a:r>
          </a:p>
          <a:p>
            <a:pPr lvl="1"/>
            <a:r>
              <a:rPr lang="en-US" dirty="0"/>
              <a:t>Mount point</a:t>
            </a:r>
          </a:p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du</a:t>
            </a:r>
            <a:r>
              <a:rPr lang="en-US" dirty="0"/>
              <a:t> command displays file or directory sizes.</a:t>
            </a:r>
          </a:p>
          <a:p>
            <a:pPr lvl="1"/>
            <a:r>
              <a:rPr lang="en-US" dirty="0"/>
              <a:t>Can track space hogs.</a:t>
            </a:r>
          </a:p>
          <a:p>
            <a:r>
              <a:rPr lang="en-US" dirty="0"/>
              <a:t>Go-to commands for troubleshooting space issues.</a:t>
            </a:r>
          </a:p>
        </p:txBody>
      </p:sp>
    </p:spTree>
    <p:extLst>
      <p:ext uri="{BB962C8B-B14F-4D97-AF65-F5344CB8AC3E}">
        <p14:creationId xmlns:p14="http://schemas.microsoft.com/office/powerpoint/2010/main" val="39005865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4F89B2-ED6F-46E7-87F0-E7019980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Space Tracking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74A6AE-DDCE-446F-A50B-ECE83967F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3CB2D-9351-4BFE-98B2-0B5D66F53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29" y="831980"/>
            <a:ext cx="6577742" cy="36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053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Scheduling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6F3801-BBB4-4519-8227-04201BF60A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process by which the OS determines the order of I/O operations as they pertain to block storage devices.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94A515-7C9F-4768-971E-4839C526C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storage operations are slow compared to CPU/memory operations.</a:t>
            </a:r>
          </a:p>
          <a:p>
            <a:pPr lvl="1"/>
            <a:r>
              <a:rPr lang="en-US" dirty="0"/>
              <a:t>Especially in disk-based technology.</a:t>
            </a:r>
          </a:p>
          <a:p>
            <a:r>
              <a:rPr lang="en-US" dirty="0"/>
              <a:t>Kernel doesn't just begin reading/writing in order requests are submitted.</a:t>
            </a:r>
          </a:p>
          <a:p>
            <a:r>
              <a:rPr lang="en-US" dirty="0"/>
              <a:t>Instead, it prioritizes some requests over others.</a:t>
            </a:r>
          </a:p>
          <a:p>
            <a:pPr lvl="1"/>
            <a:r>
              <a:rPr lang="en-US" dirty="0"/>
              <a:t>Minimizes performance issues.</a:t>
            </a:r>
          </a:p>
          <a:p>
            <a:r>
              <a:rPr lang="en-US" dirty="0"/>
              <a:t>You can configure scheduler with different behavior types.</a:t>
            </a:r>
          </a:p>
          <a:p>
            <a:pPr lvl="1"/>
            <a:r>
              <a:rPr lang="en-US" dirty="0"/>
              <a:t>Some are more suited to certain workloads.</a:t>
            </a:r>
          </a:p>
        </p:txBody>
      </p:sp>
    </p:spTree>
    <p:extLst>
      <p:ext uri="{BB962C8B-B14F-4D97-AF65-F5344CB8AC3E}">
        <p14:creationId xmlns:p14="http://schemas.microsoft.com/office/powerpoint/2010/main" val="40587568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9187C5-45E6-4100-B67A-7AC2D5EF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D8610-6203-453D-9719-6E78634D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09D47B33-F83D-43D5-80AF-15968C5F9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783233"/>
              </p:ext>
            </p:extLst>
          </p:nvPr>
        </p:nvGraphicFramePr>
        <p:xfrm>
          <a:off x="1195137" y="775796"/>
          <a:ext cx="6753726" cy="4004471"/>
        </p:xfrm>
        <a:graphic>
          <a:graphicData uri="http://schemas.openxmlformats.org/drawingml/2006/table">
            <a:tbl>
              <a:tblPr/>
              <a:tblGrid>
                <a:gridCol w="1033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0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Type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deadline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Uses standard pending request queue, read FIFO queue, and write FIFO queue.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FIFO queues sorted by submission time and have expiration.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Request is sorted into standard queue and placed at end of FIFO queue.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Stops servicing standard queue when request in FIFO queue exceeds expiration.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Ensures scheduler doesn't starve a request.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Ideal in multi-threaded workloads.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53813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cfq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Each process has its own queue and queue has a time slice.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Scheduler uses round-robin system for accessing each queue.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Waits until time slice or requests are exhausted.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Waits for a new request, and if there isn't one, it moves on to next queue.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Minimizes starvation.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Services processes fairly with good overall performance.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Default scheduler of Linux kernel.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42237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noop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Simple; doesn't sort, just merges requests.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Ideal when device does its own sorting.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Ideal for SSDs, USB drives, etc.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Other two schedulers are preferred for standard HDDs.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13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1990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iostat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Generates reports on CPU and device usage.</a:t>
            </a:r>
          </a:p>
          <a:p>
            <a:r>
              <a:rPr lang="en-US" sz="1600" dirty="0"/>
              <a:t>Provides I/O stats for block storage devices.</a:t>
            </a:r>
          </a:p>
          <a:p>
            <a:r>
              <a:rPr lang="en-US" sz="1600" dirty="0"/>
              <a:t>Use </a:t>
            </a:r>
            <a:r>
              <a:rPr lang="en-US" sz="1600" dirty="0">
                <a:latin typeface="Cutive Mono" panose="020B0604020202020204" charset="0"/>
              </a:rPr>
              <a:t>-d</a:t>
            </a:r>
            <a:r>
              <a:rPr lang="en-US" sz="1600" dirty="0"/>
              <a:t> option to display only device info.</a:t>
            </a:r>
          </a:p>
          <a:p>
            <a:r>
              <a:rPr lang="en-US" sz="1600" dirty="0"/>
              <a:t>Stats:</a:t>
            </a:r>
          </a:p>
          <a:p>
            <a:pPr lvl="1"/>
            <a:r>
              <a:rPr lang="en-US" sz="1400" dirty="0">
                <a:latin typeface="Cutive Mono" panose="020B0604020202020204" charset="0"/>
                <a:ea typeface="Roboto Mono" panose="020B0604020202020204" charset="0"/>
              </a:rPr>
              <a:t>tps</a:t>
            </a:r>
          </a:p>
          <a:p>
            <a:pPr lvl="1"/>
            <a:r>
              <a:rPr lang="en-US" sz="1400" dirty="0">
                <a:latin typeface="Cutive Mono" panose="020B0604020202020204" charset="0"/>
                <a:ea typeface="Roboto Mono" panose="020B0604020202020204" charset="0"/>
              </a:rPr>
              <a:t>kB_read/s</a:t>
            </a:r>
          </a:p>
          <a:p>
            <a:pPr lvl="1"/>
            <a:r>
              <a:rPr lang="en-US" sz="1400" dirty="0">
                <a:latin typeface="Cutive Mono" panose="020B0604020202020204" charset="0"/>
                <a:ea typeface="Roboto Mono" panose="020B0604020202020204" charset="0"/>
              </a:rPr>
              <a:t>kB_wrtn/s</a:t>
            </a:r>
          </a:p>
          <a:p>
            <a:pPr lvl="1"/>
            <a:r>
              <a:rPr lang="en-US" sz="1400" dirty="0">
                <a:latin typeface="Cutive Mono" panose="020B0604020202020204" charset="0"/>
                <a:ea typeface="Roboto Mono" panose="020B0604020202020204" charset="0"/>
              </a:rPr>
              <a:t>kB_read</a:t>
            </a:r>
          </a:p>
          <a:p>
            <a:pPr lvl="1"/>
            <a:r>
              <a:rPr lang="en-US" sz="1400" dirty="0">
                <a:latin typeface="Cutive Mono" panose="020B0604020202020204" charset="0"/>
                <a:ea typeface="Roboto Mono" panose="020B0604020202020204" charset="0"/>
              </a:rPr>
              <a:t>kB_wrtn</a:t>
            </a:r>
          </a:p>
          <a:p>
            <a:r>
              <a:rPr lang="en-US" sz="1600" dirty="0">
                <a:ea typeface="Roboto Mono" panose="020B0604020202020204" charset="0"/>
              </a:rPr>
              <a:t>Use report to monitor storage drives and identify bottlenecks.</a:t>
            </a:r>
          </a:p>
          <a:p>
            <a:pPr lvl="1"/>
            <a:r>
              <a:rPr lang="en-US" sz="1400" dirty="0">
                <a:ea typeface="Roboto Mono" panose="020B0604020202020204" charset="0"/>
              </a:rPr>
              <a:t>Faulty drive might have low reads/writes per second.</a:t>
            </a:r>
          </a:p>
          <a:p>
            <a:r>
              <a:rPr lang="en-US" sz="1600" dirty="0">
                <a:ea typeface="Roboto Mono" panose="020B0604020202020204" charset="0"/>
              </a:rPr>
              <a:t>Can help you decide how to distribute I/O across devices.</a:t>
            </a:r>
          </a:p>
        </p:txBody>
      </p:sp>
    </p:spTree>
    <p:extLst>
      <p:ext uri="{BB962C8B-B14F-4D97-AF65-F5344CB8AC3E}">
        <p14:creationId xmlns:p14="http://schemas.microsoft.com/office/powerpoint/2010/main" val="30647140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5AEBF-0924-4434-B37F-FA9B29152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iostat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C2937-4ACE-426B-ADE8-AAE8718FE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6055C-157F-4B0C-97FA-B8A342C5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0" y="937221"/>
            <a:ext cx="7670180" cy="37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3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Labels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Assigned to file systems for easy identification.</a:t>
            </a:r>
          </a:p>
          <a:p>
            <a:r>
              <a:rPr lang="en-US" dirty="0"/>
              <a:t>Can be up to 16 characters long.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e2label</a:t>
            </a:r>
            <a:r>
              <a:rPr lang="en-US" dirty="0"/>
              <a:t> for ext# file systems.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xfs_admin</a:t>
            </a:r>
            <a:r>
              <a:rPr lang="en-US" dirty="0"/>
              <a:t> for XFS file systems.</a:t>
            </a:r>
          </a:p>
        </p:txBody>
      </p:sp>
    </p:spTree>
    <p:extLst>
      <p:ext uri="{BB962C8B-B14F-4D97-AF65-F5344CB8AC3E}">
        <p14:creationId xmlns:p14="http://schemas.microsoft.com/office/powerpoint/2010/main" val="34308834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ioping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Generates report of device I/O latency in real-time.</a:t>
            </a:r>
          </a:p>
          <a:p>
            <a:r>
              <a:rPr lang="en-US" dirty="0"/>
              <a:t>Continuously "pings" device with requests.</a:t>
            </a:r>
          </a:p>
          <a:p>
            <a:r>
              <a:rPr lang="en-US" dirty="0"/>
              <a:t>Prints info about requests at CLI.</a:t>
            </a:r>
          </a:p>
          <a:p>
            <a:r>
              <a:rPr lang="en-US" dirty="0"/>
              <a:t>Tracks how long it took for I/O request to finish.</a:t>
            </a:r>
          </a:p>
          <a:p>
            <a:r>
              <a:rPr lang="en-US" dirty="0"/>
              <a:t>You can also specify path name to test associated device.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</a:rPr>
              <a:t>ioping</a:t>
            </a:r>
            <a:r>
              <a:rPr lang="en-US" dirty="0"/>
              <a:t> to troubleshoot latency issues with storage devices.</a:t>
            </a:r>
          </a:p>
          <a:p>
            <a:pPr lvl="1"/>
            <a:r>
              <a:rPr lang="en-US" dirty="0"/>
              <a:t>Especially if read/write speeds are too slow.</a:t>
            </a:r>
          </a:p>
        </p:txBody>
      </p:sp>
    </p:spTree>
    <p:extLst>
      <p:ext uri="{BB962C8B-B14F-4D97-AF65-F5344CB8AC3E}">
        <p14:creationId xmlns:p14="http://schemas.microsoft.com/office/powerpoint/2010/main" val="37096514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04D5A6-E58E-417F-8EAC-A0BC2BCB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  <a:ea typeface="Roboto Mono" panose="020B0604020202020204" charset="0"/>
                <a:cs typeface="Courier New" panose="02070309020205020404" pitchFamily="49" charset="0"/>
              </a:rPr>
              <a:t>ioping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D2F14-29B5-42B4-803B-A9EE93A2E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6E3E1-5625-46A6-B14E-0B1B0C9FF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304" y="856044"/>
            <a:ext cx="6461392" cy="356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476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Quotas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4D83B2-D9A9-4A47-9102-5A5EDE436C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storage space that is allotted to a user for file storage on a computer.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B9249B-CF14-4AF8-B1D5-E32658953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Configured per user.</a:t>
            </a:r>
          </a:p>
          <a:p>
            <a:r>
              <a:rPr lang="en-US" sz="1600" dirty="0"/>
              <a:t>Include soft limit, grace period, and hard limit.</a:t>
            </a:r>
          </a:p>
          <a:p>
            <a:r>
              <a:rPr lang="en-US" sz="1600" dirty="0"/>
              <a:t>User is placed in grace period if they exceed soft limit.</a:t>
            </a:r>
          </a:p>
          <a:p>
            <a:pPr lvl="1"/>
            <a:r>
              <a:rPr lang="en-US" sz="1400" dirty="0"/>
              <a:t>User can continue past this limit in the grace period, but can't exceed hard limit.</a:t>
            </a:r>
          </a:p>
          <a:p>
            <a:r>
              <a:rPr lang="en-US" sz="1600" dirty="0"/>
              <a:t>If user goes under soft limit, timer resets.</a:t>
            </a:r>
          </a:p>
          <a:p>
            <a:r>
              <a:rPr lang="en-US" sz="1600" dirty="0"/>
              <a:t>If user stays above soft limit when timer expires, soft limit becomes a hard limit.</a:t>
            </a:r>
          </a:p>
          <a:p>
            <a:pPr lvl="1"/>
            <a:r>
              <a:rPr lang="en-US" sz="1400" dirty="0"/>
              <a:t>Won't be able to use additional storage.</a:t>
            </a:r>
          </a:p>
          <a:p>
            <a:r>
              <a:rPr lang="en-US" sz="1600" dirty="0"/>
              <a:t>Good for preventing or responding to storage consumption issues.</a:t>
            </a:r>
          </a:p>
          <a:p>
            <a:pPr lvl="1"/>
            <a:r>
              <a:rPr lang="en-US" sz="1400" dirty="0"/>
              <a:t>Can ensure users aren't taking up too much space.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13634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Quota Management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93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21112773-C6E6-4F6C-8AF8-D60242469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600333"/>
              </p:ext>
            </p:extLst>
          </p:nvPr>
        </p:nvGraphicFramePr>
        <p:xfrm>
          <a:off x="405063" y="1339113"/>
          <a:ext cx="8333874" cy="2465274"/>
        </p:xfrm>
        <a:graphic>
          <a:graphicData uri="http://schemas.openxmlformats.org/drawingml/2006/table">
            <a:tbl>
              <a:tblPr/>
              <a:tblGrid>
                <a:gridCol w="2871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2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Open Sans" panose="020B0604020202020204" charset="0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Open Sans" panose="020B0604020202020204" charset="0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quotacheck -cug {mount point}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Create quota database files for file system and check user/group quotas.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53813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edquota -u {user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Edit quotas for specific user.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42237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edquota -g {group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Edit quotas for specific group.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135874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setquota -u {user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Set quotas for specific user.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60858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B0F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utive Mono" panose="020B0604020202020204" charset="0"/>
                          <a:ea typeface="Roboto Mono" panose="020B0604020202020204" charset="0"/>
                          <a:cs typeface="Courier New" panose="02070309020205020404" pitchFamily="49" charset="0"/>
                        </a:rPr>
                        <a:t>setquota -g {group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Open Sans" panose="020B0604020202020204" charset="0"/>
                        </a:rPr>
                        <a:t>Set quotas for specific group.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89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262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Quota Reports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view how storage is being used by each user.</a:t>
            </a:r>
          </a:p>
          <a:p>
            <a:r>
              <a:rPr lang="en-US" dirty="0"/>
              <a:t>Can help you troubleshoot quota issues.</a:t>
            </a:r>
          </a:p>
          <a:p>
            <a:r>
              <a:rPr lang="en-US" dirty="0"/>
              <a:t>Details:</a:t>
            </a:r>
          </a:p>
          <a:p>
            <a:pPr lvl="1"/>
            <a:r>
              <a:rPr lang="en-US" dirty="0"/>
              <a:t>Name of user/group.</a:t>
            </a:r>
          </a:p>
          <a:p>
            <a:pPr lvl="1"/>
            <a:r>
              <a:rPr lang="en-US" dirty="0"/>
              <a:t>Total blocks being used.</a:t>
            </a:r>
          </a:p>
          <a:p>
            <a:pPr lvl="1"/>
            <a:r>
              <a:rPr lang="en-US" dirty="0"/>
              <a:t>Soft limited on storage.</a:t>
            </a:r>
          </a:p>
          <a:p>
            <a:pPr lvl="1"/>
            <a:r>
              <a:rPr lang="en-US" dirty="0"/>
              <a:t>Hard limit on storage.</a:t>
            </a:r>
          </a:p>
          <a:p>
            <a:pPr lvl="1"/>
            <a:r>
              <a:rPr lang="en-US" dirty="0"/>
              <a:t>Grace period.</a:t>
            </a:r>
          </a:p>
          <a:p>
            <a:pPr lvl="1"/>
            <a:r>
              <a:rPr lang="en-US" dirty="0"/>
              <a:t>Total inodes being used.</a:t>
            </a:r>
          </a:p>
          <a:p>
            <a:pPr lvl="1"/>
            <a:r>
              <a:rPr lang="en-US" dirty="0"/>
              <a:t>Soft limit on inodes.</a:t>
            </a:r>
          </a:p>
          <a:p>
            <a:pPr lvl="1"/>
            <a:r>
              <a:rPr lang="en-US" dirty="0"/>
              <a:t>Hard limit on inodes.</a:t>
            </a:r>
          </a:p>
        </p:txBody>
      </p:sp>
    </p:spTree>
    <p:extLst>
      <p:ext uri="{BB962C8B-B14F-4D97-AF65-F5344CB8AC3E}">
        <p14:creationId xmlns:p14="http://schemas.microsoft.com/office/powerpoint/2010/main" val="41554190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21EA-A3BA-4C05-A533-E6BDAE65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Quota Reports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93287-DB76-4517-82CC-DE84A8B59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6BEA6-52FA-4259-9CDC-1924B9B6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31" y="860162"/>
            <a:ext cx="7458138" cy="36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84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Storage Troubleshooting Techniques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simple, work toward the complex.</a:t>
            </a:r>
          </a:p>
          <a:p>
            <a:r>
              <a:rPr lang="en-US" dirty="0"/>
              <a:t>Example: User can't create file.</a:t>
            </a:r>
          </a:p>
          <a:p>
            <a:pPr lvl="1"/>
            <a:r>
              <a:rPr lang="en-US" dirty="0"/>
              <a:t>They have adequate permissions.</a:t>
            </a:r>
          </a:p>
          <a:p>
            <a:pPr lvl="1"/>
            <a:r>
              <a:rPr lang="en-US" dirty="0"/>
              <a:t>Check if storage is available.</a:t>
            </a:r>
          </a:p>
          <a:p>
            <a:pPr lvl="1"/>
            <a:r>
              <a:rPr lang="en-US" dirty="0"/>
              <a:t>Check if there is free space.</a:t>
            </a:r>
          </a:p>
          <a:p>
            <a:pPr lvl="1"/>
            <a:r>
              <a:rPr lang="en-US" dirty="0"/>
              <a:t>Look for inode exhaustion.</a:t>
            </a:r>
          </a:p>
          <a:p>
            <a:r>
              <a:rPr lang="en-US" dirty="0"/>
              <a:t>If storage is unavailable:</a:t>
            </a:r>
          </a:p>
          <a:p>
            <a:pPr lvl="1"/>
            <a:r>
              <a:rPr lang="en-US" dirty="0"/>
              <a:t>Verify physical connections.</a:t>
            </a:r>
          </a:p>
          <a:p>
            <a:pPr lvl="1"/>
            <a:r>
              <a:rPr lang="en-US" dirty="0"/>
              <a:t>Check </a:t>
            </a:r>
            <a:r>
              <a:rPr lang="en-US" dirty="0">
                <a:latin typeface="Cutive Mono" panose="020B0604020202020204" charset="0"/>
              </a:rPr>
              <a:t>/dev/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</a:rPr>
              <a:t>/proc/</a:t>
            </a:r>
            <a:r>
              <a:rPr lang="en-US" dirty="0"/>
              <a:t> to see if system recognizes storage.</a:t>
            </a:r>
          </a:p>
          <a:p>
            <a:pPr lvl="1"/>
            <a:r>
              <a:rPr lang="en-US" dirty="0"/>
              <a:t>Check configuration files for errors.</a:t>
            </a:r>
          </a:p>
          <a:p>
            <a:pPr lvl="1"/>
            <a:r>
              <a:rPr lang="en-US" dirty="0"/>
              <a:t>Use tools like </a:t>
            </a:r>
            <a:r>
              <a:rPr lang="en-US" dirty="0">
                <a:latin typeface="Cutive Mono" panose="020B0604020202020204" charset="0"/>
              </a:rPr>
              <a:t>fsck</a:t>
            </a:r>
            <a:r>
              <a:rPr lang="en-US" dirty="0"/>
              <a:t>, XFS tools, ext4 tools, etc.</a:t>
            </a:r>
          </a:p>
        </p:txBody>
      </p:sp>
    </p:spTree>
    <p:extLst>
      <p:ext uri="{BB962C8B-B14F-4D97-AF65-F5344CB8AC3E}">
        <p14:creationId xmlns:p14="http://schemas.microsoft.com/office/powerpoint/2010/main" val="7339720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0668-1024-4DF4-8A66-72B12994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Troubleshooting Storage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2BD00-A6B3-4E33-93E0-F26C5F633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devices are physically connected to system.</a:t>
            </a:r>
          </a:p>
          <a:p>
            <a:r>
              <a:rPr lang="en-US" dirty="0"/>
              <a:t>Ensure devices are powered.</a:t>
            </a:r>
          </a:p>
          <a:p>
            <a:r>
              <a:rPr lang="en-US" dirty="0"/>
              <a:t>Ensure devices are turned on.</a:t>
            </a:r>
          </a:p>
          <a:p>
            <a:r>
              <a:rPr lang="en-US" dirty="0"/>
              <a:t>Verify device is recognized by the system.</a:t>
            </a:r>
          </a:p>
          <a:p>
            <a:r>
              <a:rPr lang="en-US" dirty="0"/>
              <a:t>Confirm that config files don't contain errors.</a:t>
            </a:r>
          </a:p>
          <a:p>
            <a:r>
              <a:rPr lang="en-US" dirty="0"/>
              <a:t>Ensure config files have been reloaded if you made changes.</a:t>
            </a:r>
          </a:p>
          <a:p>
            <a:r>
              <a:rPr lang="en-US" dirty="0"/>
              <a:t>Confirm there is enough storage capacity.</a:t>
            </a:r>
          </a:p>
          <a:p>
            <a:r>
              <a:rPr lang="en-US" dirty="0"/>
              <a:t>Confirm that I/O workload isn't overwhelming device.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partprobe</a:t>
            </a:r>
            <a:r>
              <a:rPr lang="en-US" dirty="0"/>
              <a:t> to scan for new storage devices and partitions.</a:t>
            </a:r>
          </a:p>
        </p:txBody>
      </p:sp>
    </p:spTree>
    <p:extLst>
      <p:ext uri="{BB962C8B-B14F-4D97-AF65-F5344CB8AC3E}">
        <p14:creationId xmlns:p14="http://schemas.microsoft.com/office/powerpoint/2010/main" val="20764408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C413F-C71B-4E00-9D30-71F9F3788D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Storage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46447-5677-4F00-879F-F80C1459E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37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DB3A4-2252-4926-9FA5-ABBBE270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are complaining about poor performance for storage operations.</a:t>
            </a:r>
          </a:p>
          <a:p>
            <a:r>
              <a:rPr lang="en-US" dirty="0"/>
              <a:t>Some have run into errors about device being full.</a:t>
            </a:r>
          </a:p>
          <a:p>
            <a:pPr lvl="1"/>
            <a:r>
              <a:rPr lang="en-US" dirty="0"/>
              <a:t>Trying to back up their user data.</a:t>
            </a:r>
          </a:p>
          <a:p>
            <a:r>
              <a:rPr lang="en-US" dirty="0"/>
              <a:t>You'll diagnose the storage issues.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4FC141-0FE7-4318-BAA7-47EB801AF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Tracking Storage Space Usage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6AC2F-3B97-4359-8180-450B88E89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53806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B29FE6-DE74-405E-8338-24546B635FF8}"/>
</file>

<file path=customXml/itemProps2.xml><?xml version="1.0" encoding="utf-8"?>
<ds:datastoreItem xmlns:ds="http://schemas.openxmlformats.org/officeDocument/2006/customXml" ds:itemID="{32E15F1B-EE5E-4401-9F05-75031D7287F9}"/>
</file>

<file path=customXml/itemProps3.xml><?xml version="1.0" encoding="utf-8"?>
<ds:datastoreItem xmlns:ds="http://schemas.openxmlformats.org/officeDocument/2006/customXml" ds:itemID="{C05BD346-1239-42D1-91C6-1BABE6EF6BA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</TotalTime>
  <Words>4737</Words>
  <Application>Microsoft Office PowerPoint</Application>
  <PresentationFormat>On-screen Show (16:9)</PresentationFormat>
  <Paragraphs>838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Open Sans</vt:lpstr>
      <vt:lpstr>Roboto Mono</vt:lpstr>
      <vt:lpstr>Cutive Mono</vt:lpstr>
      <vt:lpstr>Arial</vt:lpstr>
      <vt:lpstr>Open Sans SemiBold</vt:lpstr>
      <vt:lpstr>Courier New</vt:lpstr>
      <vt:lpstr>2_LO-CompTIA</vt:lpstr>
      <vt:lpstr>Managing Storage</vt:lpstr>
      <vt:lpstr>Storage Devices</vt:lpstr>
      <vt:lpstr>File Systems</vt:lpstr>
      <vt:lpstr>Types of File Systems</vt:lpstr>
      <vt:lpstr>Inodes (Slide 1 of 2)</vt:lpstr>
      <vt:lpstr>Inodes (Slide 2 of 2)</vt:lpstr>
      <vt:lpstr>Journaling</vt:lpstr>
      <vt:lpstr>Virtual File System</vt:lpstr>
      <vt:lpstr>File System Labels</vt:lpstr>
      <vt:lpstr>Partitions</vt:lpstr>
      <vt:lpstr>Types of Partitions (Slide 1 of 2)</vt:lpstr>
      <vt:lpstr>Types of Partitions (Slide 2 of 2)</vt:lpstr>
      <vt:lpstr>Swap Space</vt:lpstr>
      <vt:lpstr>The fdisk Utility (Slide 1 of 2)</vt:lpstr>
      <vt:lpstr>The fdisk Utility (Slide 2 of 2)</vt:lpstr>
      <vt:lpstr>fdisk Menu Options (Slide 1 of 2)</vt:lpstr>
      <vt:lpstr>fdisk Menu Options (Slide 2 of 2)</vt:lpstr>
      <vt:lpstr>GNU Parted (Slide 1 of 2)</vt:lpstr>
      <vt:lpstr>GNU Parted (Slide 2 of 2)</vt:lpstr>
      <vt:lpstr>GNU Parted Menu Options (Slide 1 of 2)</vt:lpstr>
      <vt:lpstr>GNU Parted Menu Options (Slide 2 of 2)</vt:lpstr>
      <vt:lpstr>The partprobe Command (Slide 1 of 2)</vt:lpstr>
      <vt:lpstr>The partprobe Command (Slide 2 of 2)</vt:lpstr>
      <vt:lpstr>The mkfs Command (Slide 1 of 2)</vt:lpstr>
      <vt:lpstr>The mkfs Command (Slide 2 of 2)</vt:lpstr>
      <vt:lpstr>The fstab File (Slide 1 of 2)</vt:lpstr>
      <vt:lpstr>The fstab File (Slide 2 of 2)</vt:lpstr>
      <vt:lpstr>The Storage Device Setup Process</vt:lpstr>
      <vt:lpstr>The /dev/ Directory</vt:lpstr>
      <vt:lpstr>PowerPoint Presentation</vt:lpstr>
      <vt:lpstr>Activity: Creating Partitions</vt:lpstr>
      <vt:lpstr>Device Mapping</vt:lpstr>
      <vt:lpstr>Logical Volume Manager (Slide 1 of 2)</vt:lpstr>
      <vt:lpstr>Logical Volume Manager (Slide 2 of 2)</vt:lpstr>
      <vt:lpstr>LVM Advantages</vt:lpstr>
      <vt:lpstr>The /dev/mapper/ Directory</vt:lpstr>
      <vt:lpstr>LVM Tools</vt:lpstr>
      <vt:lpstr>PV Tools</vt:lpstr>
      <vt:lpstr>VG Tools (Slide 1 of 2)</vt:lpstr>
      <vt:lpstr>VG Tools (Slide 2 of 2)</vt:lpstr>
      <vt:lpstr>LV Tools (Slide 1 of 2)</vt:lpstr>
      <vt:lpstr>LV Tools (Slide 2 of 2)</vt:lpstr>
      <vt:lpstr>PowerPoint Presentation</vt:lpstr>
      <vt:lpstr>Activity: Managing Logical Volumes</vt:lpstr>
      <vt:lpstr>Mount Points</vt:lpstr>
      <vt:lpstr>The mount Command</vt:lpstr>
      <vt:lpstr>Mounting Partitions to Directories</vt:lpstr>
      <vt:lpstr>mount Options (Slide 1 of 2)</vt:lpstr>
      <vt:lpstr>mount Options (Slide 2 of 2)</vt:lpstr>
      <vt:lpstr>The umount Command</vt:lpstr>
      <vt:lpstr>PowerPoint Presentation</vt:lpstr>
      <vt:lpstr>Activity: Mounting File Systems</vt:lpstr>
      <vt:lpstr>The /proc/mounts File</vt:lpstr>
      <vt:lpstr>The /proc/partitions File (Slide 1 of 2)</vt:lpstr>
      <vt:lpstr>The /proc/partitions File (Slide 2 of 2)</vt:lpstr>
      <vt:lpstr>The lsblk Command (Slide 1 of 2)</vt:lpstr>
      <vt:lpstr>The lsblk Command (Slide 2 of 2)</vt:lpstr>
      <vt:lpstr>The blkid Command</vt:lpstr>
      <vt:lpstr>ext Tools</vt:lpstr>
      <vt:lpstr>The fsck Command (Slide 1 of 2)</vt:lpstr>
      <vt:lpstr>The fsck Command (Slide 2 of 2)</vt:lpstr>
      <vt:lpstr>The resize2fs Command</vt:lpstr>
      <vt:lpstr>The tune2fs Command</vt:lpstr>
      <vt:lpstr>The dumpe2fs Command (Slide 1 of 2)</vt:lpstr>
      <vt:lpstr>The dumpe2fs Command (Slide 2 of 2)</vt:lpstr>
      <vt:lpstr>XFS Tools</vt:lpstr>
      <vt:lpstr>PowerPoint Presentation</vt:lpstr>
      <vt:lpstr>Activity: Managing File Systems</vt:lpstr>
      <vt:lpstr>Types of Files</vt:lpstr>
      <vt:lpstr>File Naming Conventions</vt:lpstr>
      <vt:lpstr>The Filesystem Hierarchy Standard</vt:lpstr>
      <vt:lpstr>Standard Directories (Slide 1 of 2)</vt:lpstr>
      <vt:lpstr>Standard Directories (Slide 2 of 2)</vt:lpstr>
      <vt:lpstr>The Home Directory (Slide 1 of 2)</vt:lpstr>
      <vt:lpstr>The Home Directory (Slide 2 of 2)</vt:lpstr>
      <vt:lpstr>The Current Working Directory</vt:lpstr>
      <vt:lpstr>The Parent Directory</vt:lpstr>
      <vt:lpstr>Paths</vt:lpstr>
      <vt:lpstr>Absolute vs. Relative Paths</vt:lpstr>
      <vt:lpstr>File System Navigation Commands</vt:lpstr>
      <vt:lpstr>PowerPoint Presentation</vt:lpstr>
      <vt:lpstr>Activity: Navigating the Linux Directory Structure</vt:lpstr>
      <vt:lpstr>Common Storage Issues</vt:lpstr>
      <vt:lpstr>Storage Space Tracking (Slide 1 of 2)</vt:lpstr>
      <vt:lpstr>Storage Space Tracking (Slide 2 of 2)</vt:lpstr>
      <vt:lpstr>I/O Scheduling</vt:lpstr>
      <vt:lpstr>Scheduler Types</vt:lpstr>
      <vt:lpstr>The iostat Command (Slide 1 of 2)</vt:lpstr>
      <vt:lpstr>The iostat Command (Slide 2 of 2)</vt:lpstr>
      <vt:lpstr>The ioping Command (Slide 1 of 2)</vt:lpstr>
      <vt:lpstr>The ioping Command (Slide 2 of 2)</vt:lpstr>
      <vt:lpstr>Storage Quotas</vt:lpstr>
      <vt:lpstr>Quota Management Commands</vt:lpstr>
      <vt:lpstr>Quota Reports (Slide 1 of 2)</vt:lpstr>
      <vt:lpstr>Quota Reports (Slide 2 of 2)</vt:lpstr>
      <vt:lpstr>Additional Storage Troubleshooting Techniques</vt:lpstr>
      <vt:lpstr>Guidelines for Troubleshooting Storage Issues</vt:lpstr>
      <vt:lpstr>PowerPoint Presentation</vt:lpstr>
      <vt:lpstr>Activity: Tracking Storage Space Usage</vt:lpstr>
      <vt:lpstr>Activity: Configuring Storage Quotas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Storage</dc:title>
  <dc:subject/>
  <dc:creator>Jason Nufryk</dc:creator>
  <cp:keywords/>
  <dc:description/>
  <cp:lastModifiedBy>Lindsay Bachman</cp:lastModifiedBy>
  <cp:revision>101</cp:revision>
  <dcterms:created xsi:type="dcterms:W3CDTF">2018-09-18T19:25:15Z</dcterms:created>
  <dcterms:modified xsi:type="dcterms:W3CDTF">2019-03-15T14:28:24Z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